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58" r:id="rId4"/>
    <p:sldId id="265" r:id="rId5"/>
    <p:sldId id="261" r:id="rId6"/>
    <p:sldId id="263" r:id="rId7"/>
    <p:sldId id="267" r:id="rId8"/>
    <p:sldId id="269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2332E-572D-487F-D338-916E6FCC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548BAF-C5FE-3B8F-3D3C-8828510F4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58DB77-4E71-D729-5209-E0A0D208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8E2763-5AAB-F357-CFCD-6F83B87E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5F317D-B0FE-5789-EADC-7E3B23B1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46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C1D25-2E3E-7836-2E2C-75A3FB5C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0565A7-F2EB-3839-6B98-12CDBAB63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A761A0-71C5-2E6E-1CFE-F5B2ABC1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4E10C4-550A-BD08-377D-FB451AF5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AC8D75-A6C1-3B42-188B-4571D452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05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0DC919-FF2A-E184-480C-ED6EBCC7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DB2078-E784-C7E6-F3E5-6BB757A9C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0EFAC5-6FC9-9356-E731-4C1271A7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D2BAD6-CB79-DF78-B6CE-C8B9FAEA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C396B4-4D9C-A74B-0DFA-979DD3B6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524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CCA35-EA01-D13B-C44E-53AA32F8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DD60B4-AF33-8FC1-F551-5AD4ABFAA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1907A3-C54C-F9BE-E029-11BA3814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F3F584-BB89-129A-A851-BEA75722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6F281E-E2E4-DD32-3A41-C6E632AF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452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1C468-11E2-8D04-892C-7708F8DD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3A1873-A849-3EDE-CDBD-4BDE5AC2E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D7E68B-2477-74CB-0781-E94DD9AC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CD212-5540-2014-5C63-8651E33F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8EAAD3-BA18-CF51-D996-C4056BD3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896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8830A-512E-01A5-D91D-DAE03488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8A7C58-7407-48C3-D996-558230FF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35F063-A927-6B0E-EF23-3236DD569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3B0BF6-1A07-50A9-150C-5E3391B1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31C7C9-EE18-243C-6526-C1B2E23B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3CD1EB-C275-9921-5FF3-AE1801D7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611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FE9BC-D47C-8B75-B496-7BCD3A55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D2FB98-51FC-462D-7AFA-1ECA4641D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FA6EAF-4C2F-EE60-2EF3-EC9A845A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DB65FF-0814-887F-90B1-69BD21C2A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C4FC8B8-8ABB-B65B-86CE-CFB7A8074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DB4AB0-376B-EB4B-D5AB-97C4EA51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41EBD6-8694-536A-C179-BC15C7C7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EA1F5C-6F6B-7C5A-975B-92E6A1D5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865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64105-9063-D6B0-F2F4-111FB35F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11E74E-2DB9-C6A8-2D8E-4D1E548E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717BBC-E6E0-0A1A-B50E-9123B1FE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491F83-9345-867B-2D85-CF3698BE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74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FC61A7-E70C-20B7-AE02-4F2622C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78548E-3E82-4E3D-CEF6-87A65C23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E50FD4-B916-E306-FD99-A62FF64D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868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5CDC8-1261-5D1C-1983-836B0BCE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76D8F5-8311-8E62-62F7-B755EAEE9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F185E7-E922-F04F-62FC-64CFCDB31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CE85AD-5CDC-547C-2E3F-DF75EDEF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C688CF-5ECC-EF59-B349-14F93B0C5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12A19A-BF94-2FBE-581B-F7EB88B28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938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96CEB-2DF8-2CAE-89B2-241580A4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6250E8-F7AD-D4FB-4D53-FA9162048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DD6428-ACB9-27B2-05A6-758D5513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E9FACA-2F87-1A21-726C-A34577834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1E0AE1-B0FE-79CD-4206-CABA6F29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2598C7-98E5-9BF3-10E4-38A19D40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079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28349F-71C1-4A58-EDD2-8AC761CB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554007-6B06-BFE8-4A3F-F0B49CFFB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8E961-9F82-2CEF-A713-5A2142F02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8FBB6-B27E-4A22-B141-0F84DC873036}" type="datetimeFigureOut">
              <a:rPr lang="de-CH" smtClean="0"/>
              <a:t>31.10.2023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E523AE-5DD2-87FC-0B0B-D2E74E57A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7FEDA3-A9A5-6CCB-93D6-520496FA3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FE9F-A4DB-4B9D-9189-27C68E98462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56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fs.admin.ch/bfs/de/home/statistiken/bildung-wissenschaft/personen-ausbildung/sekundarstufe-II/berufliche-grundbildung-lehrverhaeltnisse.html#_par_table_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8F5D438-B0FC-9CD9-7F1E-5793147A1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975" y="2008969"/>
            <a:ext cx="8792325" cy="25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34261-8A24-DCFE-DFB5-68976E6C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/>
          <a:lstStyle/>
          <a:p>
            <a:br>
              <a:rPr lang="de-CH" dirty="0"/>
            </a:b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F632BC-4B84-7406-8723-B3834E20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/>
          <a:lstStyle/>
          <a:p>
            <a:r>
              <a:rPr lang="de-CH" b="1" dirty="0"/>
              <a:t>Wer sind wir ?</a:t>
            </a:r>
          </a:p>
          <a:p>
            <a:endParaRPr lang="de-CH" dirty="0"/>
          </a:p>
          <a:p>
            <a:r>
              <a:rPr lang="de-CH" dirty="0"/>
              <a:t>- 2 Ausbildungszentren</a:t>
            </a:r>
          </a:p>
          <a:p>
            <a:r>
              <a:rPr lang="de-CH" dirty="0"/>
              <a:t>- 9 Mitarbeiter*innen	</a:t>
            </a:r>
          </a:p>
          <a:p>
            <a:r>
              <a:rPr lang="de-CH" dirty="0"/>
              <a:t>- 1 Präsidentin </a:t>
            </a:r>
          </a:p>
          <a:p>
            <a:r>
              <a:rPr lang="de-CH" dirty="0"/>
              <a:t>- 7 Vorstandsmitglieder</a:t>
            </a:r>
          </a:p>
          <a:p>
            <a:r>
              <a:rPr lang="de-CH" dirty="0"/>
              <a:t>- 270 Mitglieder</a:t>
            </a:r>
          </a:p>
          <a:p>
            <a:r>
              <a:rPr lang="de-CH" dirty="0"/>
              <a:t>- 380 Lernende </a:t>
            </a:r>
          </a:p>
          <a:p>
            <a:endParaRPr lang="de-CH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3B6327A1-C617-E48D-3167-1F99AB4F6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426" y="940581"/>
            <a:ext cx="2732742" cy="778832"/>
          </a:xfrm>
          <a:prstGeom prst="rect">
            <a:avLst/>
          </a:prstGeom>
        </p:spPr>
      </p:pic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EE41CE9-7F3C-E471-0D2B-3755285AB8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7734"/>
          <a:stretch/>
        </p:blipFill>
        <p:spPr/>
      </p:pic>
    </p:spTree>
    <p:extLst>
      <p:ext uri="{BB962C8B-B14F-4D97-AF65-F5344CB8AC3E}">
        <p14:creationId xmlns:p14="http://schemas.microsoft.com/office/powerpoint/2010/main" val="333460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B46520E-0B22-6DF8-3F1A-805F50956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26023" r="780" b="147"/>
          <a:stretch/>
        </p:blipFill>
        <p:spPr>
          <a:xfrm>
            <a:off x="518428" y="500350"/>
            <a:ext cx="11216371" cy="5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7554C-347C-76C5-830B-CAD42350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/>
            </a:b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800C1F-84AF-84D5-72BD-525AD08F3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CH" b="1" dirty="0"/>
              <a:t>Wie schätzen wir die Lage ?</a:t>
            </a:r>
          </a:p>
          <a:p>
            <a:endParaRPr lang="de-CH" dirty="0"/>
          </a:p>
          <a:p>
            <a:r>
              <a:rPr lang="de-CH" dirty="0"/>
              <a:t>- ca. 40’000 fossile Heizungen bis 2050</a:t>
            </a:r>
          </a:p>
          <a:p>
            <a:r>
              <a:rPr lang="de-CH" dirty="0"/>
              <a:t>	- jährlich 1’540 Heizungen</a:t>
            </a:r>
            <a:br>
              <a:rPr lang="de-CH" dirty="0"/>
            </a:br>
            <a:endParaRPr lang="de-CH" dirty="0"/>
          </a:p>
          <a:p>
            <a:r>
              <a:rPr lang="de-CH" dirty="0"/>
              <a:t>- gemäss Angaben suissetec Mitglieder</a:t>
            </a:r>
            <a:br>
              <a:rPr lang="de-CH" dirty="0"/>
            </a:br>
            <a:r>
              <a:rPr lang="de-CH" dirty="0"/>
              <a:t>	- Wartezeit von 2 bis 6 Monate</a:t>
            </a:r>
            <a:br>
              <a:rPr lang="de-CH" dirty="0"/>
            </a:br>
            <a:r>
              <a:rPr lang="de-CH" dirty="0"/>
              <a:t>	   </a:t>
            </a:r>
          </a:p>
          <a:p>
            <a:r>
              <a:rPr lang="de-CH" dirty="0"/>
              <a:t>- Nicht nur Wartezeiten bei Material,</a:t>
            </a:r>
            <a:br>
              <a:rPr lang="de-CH" dirty="0"/>
            </a:br>
            <a:r>
              <a:rPr lang="de-CH" dirty="0"/>
              <a:t>   sondern auch eine sehr hohe</a:t>
            </a:r>
            <a:br>
              <a:rPr lang="de-CH" dirty="0"/>
            </a:br>
            <a:r>
              <a:rPr lang="de-CH" dirty="0"/>
              <a:t>   Arbeitsauslastung </a:t>
            </a:r>
          </a:p>
          <a:p>
            <a:endParaRPr lang="de-CH" dirty="0"/>
          </a:p>
          <a:p>
            <a:r>
              <a:rPr lang="de-CH" b="1" dirty="0"/>
              <a:t>- unsere grösste Herausforderung</a:t>
            </a:r>
            <a:br>
              <a:rPr lang="de-CH" b="1" dirty="0"/>
            </a:br>
            <a:r>
              <a:rPr lang="de-CH" b="1" dirty="0"/>
              <a:t>  ist der Bedarf an Fachkräfte ! </a:t>
            </a:r>
          </a:p>
          <a:p>
            <a:endParaRPr lang="de-CH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63F21EB4-477E-0297-12F6-24131C01A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890" y="940581"/>
            <a:ext cx="2732742" cy="778832"/>
          </a:xfrm>
          <a:prstGeom prst="rect">
            <a:avLst/>
          </a:prstGeom>
        </p:spPr>
      </p:pic>
      <p:pic>
        <p:nvPicPr>
          <p:cNvPr id="11" name="Bildplatzhalter 10" descr="Ein Bild, das Text, PC-Spiel, Screenshot, Spielesoftware enthält.&#10;&#10;Automatisch generierte Beschreibung">
            <a:extLst>
              <a:ext uri="{FF2B5EF4-FFF2-40B4-BE49-F238E27FC236}">
                <a16:creationId xmlns:a16="http://schemas.microsoft.com/office/drawing/2014/main" id="{AA44FA8F-DB9F-666D-33BA-E4665021E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r="5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017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34261-8A24-DCFE-DFB5-68976E6C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/>
          <a:lstStyle/>
          <a:p>
            <a:br>
              <a:rPr lang="de-CH"/>
            </a:br>
            <a:endParaRPr lang="de-CH" dirty="0"/>
          </a:p>
        </p:txBody>
      </p:sp>
      <p:pic>
        <p:nvPicPr>
          <p:cNvPr id="9" name="Bildplatzhalter 8" descr="Ein Bild, das Kleidung, Person, Mann, Metallarbeit enthält.&#10;&#10;Automatisch generierte Beschreibung">
            <a:extLst>
              <a:ext uri="{FF2B5EF4-FFF2-40B4-BE49-F238E27FC236}">
                <a16:creationId xmlns:a16="http://schemas.microsoft.com/office/drawing/2014/main" id="{C3B56673-E2FF-51B2-6FCD-03FDBFF390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20423"/>
          <a:stretch>
            <a:fillRect/>
          </a:stretch>
        </p:blipFill>
        <p:spPr>
          <a:xfrm>
            <a:off x="6562516" y="940581"/>
            <a:ext cx="4789696" cy="5398079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F632BC-4B84-7406-8723-B3834E20F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256212" cy="3811588"/>
          </a:xfrm>
        </p:spPr>
        <p:txBody>
          <a:bodyPr>
            <a:normAutofit/>
          </a:bodyPr>
          <a:lstStyle/>
          <a:p>
            <a:r>
              <a:rPr lang="de-CH" b="1" dirty="0"/>
              <a:t>Überblick </a:t>
            </a:r>
          </a:p>
          <a:p>
            <a:endParaRPr lang="de-CH" dirty="0"/>
          </a:p>
          <a:p>
            <a:r>
              <a:rPr lang="de-CH" dirty="0"/>
              <a:t>- Schweiz		ca. 65’000 Lernende starten </a:t>
            </a:r>
          </a:p>
          <a:p>
            <a:r>
              <a:rPr lang="de-CH" dirty="0"/>
              <a:t>		ca. 245 Berufslehren </a:t>
            </a:r>
          </a:p>
          <a:p>
            <a:endParaRPr lang="de-CH" dirty="0"/>
          </a:p>
          <a:p>
            <a:r>
              <a:rPr lang="de-CH" dirty="0"/>
              <a:t>- Baselland		ca. 2’050 Lernende </a:t>
            </a:r>
          </a:p>
          <a:p>
            <a:r>
              <a:rPr lang="de-CH" dirty="0"/>
              <a:t>		7 Berufe bietet die Gebäudetechnik</a:t>
            </a:r>
          </a:p>
          <a:p>
            <a:r>
              <a:rPr lang="de-CH" dirty="0"/>
              <a:t>		     90 Gebäudetechnikbranche </a:t>
            </a:r>
            <a:br>
              <a:rPr lang="de-CH" dirty="0"/>
            </a:br>
            <a:r>
              <a:rPr lang="de-CH" dirty="0"/>
              <a:t>		           1. Lehrjahr</a:t>
            </a:r>
          </a:p>
          <a:p>
            <a:r>
              <a:rPr lang="de-CH" dirty="0"/>
              <a:t>		     17 Heizungsinstallateur*innen</a:t>
            </a:r>
            <a:br>
              <a:rPr lang="de-CH" dirty="0"/>
            </a:br>
            <a:r>
              <a:rPr lang="de-CH" dirty="0"/>
              <a:t>		           1. Lehrjahr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3B6327A1-C617-E48D-3167-1F99AB4F6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890" y="940581"/>
            <a:ext cx="2732742" cy="7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7554C-347C-76C5-830B-CAD42350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/>
            </a:b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800C1F-84AF-84D5-72BD-525AD08F3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CH" b="1" dirty="0"/>
              <a:t>Was unternimmt suissetec nws ?</a:t>
            </a:r>
          </a:p>
          <a:p>
            <a:endParaRPr lang="de-CH" dirty="0"/>
          </a:p>
          <a:p>
            <a:r>
              <a:rPr lang="de-CH" dirty="0"/>
              <a:t>- Ausbildungszentrum Liestal ausgebaut</a:t>
            </a:r>
          </a:p>
          <a:p>
            <a:r>
              <a:rPr lang="de-CH" dirty="0"/>
              <a:t>- Infrastruktur erneuert </a:t>
            </a:r>
          </a:p>
          <a:p>
            <a:r>
              <a:rPr lang="de-CH" dirty="0"/>
              <a:t>- Neue Werbekampagne suissetec nws</a:t>
            </a:r>
          </a:p>
          <a:p>
            <a:r>
              <a:rPr lang="de-CH" dirty="0"/>
              <a:t>- Umbau Ausbildungszentrum Basel ab 2024</a:t>
            </a:r>
          </a:p>
          <a:p>
            <a:r>
              <a:rPr lang="de-CH" dirty="0"/>
              <a:t>- jährliche Teilnahme Berufsschau 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- Neue Bildungsverordnung 1.8.2020</a:t>
            </a:r>
          </a:p>
          <a:p>
            <a:r>
              <a:rPr lang="de-CH" dirty="0"/>
              <a:t>- Ausbau Lostorf </a:t>
            </a:r>
          </a:p>
          <a:p>
            <a:r>
              <a:rPr lang="de-CH" dirty="0"/>
              <a:t>- Bildungscoach 1.1.2024</a:t>
            </a:r>
          </a:p>
          <a:p>
            <a:r>
              <a:rPr lang="de-CH" dirty="0"/>
              <a:t>- Neue Schnupperlehrkampagne </a:t>
            </a:r>
          </a:p>
          <a:p>
            <a:r>
              <a:rPr lang="de-CH" dirty="0"/>
              <a:t>- Schweizermeisterschaften in der Gebäudetechnikbranche</a:t>
            </a:r>
          </a:p>
          <a:p>
            <a:r>
              <a:rPr lang="de-CH" dirty="0"/>
              <a:t>- Netzwerktage Bildungsoffensive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63F21EB4-477E-0297-12F6-24131C01A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890" y="940581"/>
            <a:ext cx="2732742" cy="778832"/>
          </a:xfrm>
          <a:prstGeom prst="rect">
            <a:avLst/>
          </a:prstGeo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AA44FA8F-DB9F-666D-33BA-E4665021E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7" r="17027"/>
          <a:stretch/>
        </p:blipFill>
        <p:spPr/>
      </p:pic>
    </p:spTree>
    <p:extLst>
      <p:ext uri="{BB962C8B-B14F-4D97-AF65-F5344CB8AC3E}">
        <p14:creationId xmlns:p14="http://schemas.microsoft.com/office/powerpoint/2010/main" val="228560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7554C-347C-76C5-830B-CAD42350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/>
            </a:b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800C1F-84AF-84D5-72BD-525AD08F3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Wie beeinflussen uns</a:t>
            </a:r>
            <a:br>
              <a:rPr lang="de-CH" b="1" dirty="0"/>
            </a:br>
            <a:r>
              <a:rPr lang="de-CH" b="1" dirty="0"/>
              <a:t>die politischen Rahmenbedingungen ?</a:t>
            </a:r>
          </a:p>
          <a:p>
            <a:endParaRPr lang="de-CH" dirty="0"/>
          </a:p>
          <a:p>
            <a:r>
              <a:rPr lang="de-CH" dirty="0"/>
              <a:t>- Verschiedene Klimastrategien in den</a:t>
            </a:r>
            <a:br>
              <a:rPr lang="de-CH" dirty="0"/>
            </a:br>
            <a:r>
              <a:rPr lang="de-CH" dirty="0"/>
              <a:t>   Kantonen </a:t>
            </a:r>
          </a:p>
          <a:p>
            <a:r>
              <a:rPr lang="de-CH" dirty="0"/>
              <a:t>- Bürokratie</a:t>
            </a:r>
          </a:p>
          <a:p>
            <a:r>
              <a:rPr lang="de-CH" dirty="0"/>
              <a:t>- Kantonale Gebäudeprogramme</a:t>
            </a:r>
          </a:p>
          <a:p>
            <a:r>
              <a:rPr lang="de-CH" dirty="0"/>
              <a:t>	- Subventionen </a:t>
            </a:r>
          </a:p>
          <a:p>
            <a:r>
              <a:rPr lang="de-CH" dirty="0"/>
              <a:t>	- Energieeffiziente Massnahmen</a:t>
            </a:r>
          </a:p>
          <a:p>
            <a:endParaRPr lang="de-CH" dirty="0"/>
          </a:p>
          <a:p>
            <a:r>
              <a:rPr lang="de-CH" dirty="0"/>
              <a:t>- Co2 Gesetzt auf Bundesebene 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63F21EB4-477E-0297-12F6-24131C01A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890" y="940581"/>
            <a:ext cx="2732742" cy="778832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033C548-8F3E-3F17-0058-25D1296C0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408539"/>
              </p:ext>
            </p:extLst>
          </p:nvPr>
        </p:nvGraphicFramePr>
        <p:xfrm>
          <a:off x="6190938" y="1548116"/>
          <a:ext cx="5026241" cy="3328050"/>
        </p:xfrm>
        <a:graphic>
          <a:graphicData uri="http://schemas.openxmlformats.org/drawingml/2006/table">
            <a:tbl>
              <a:tblPr/>
              <a:tblGrid>
                <a:gridCol w="1379545">
                  <a:extLst>
                    <a:ext uri="{9D8B030D-6E8A-4147-A177-3AD203B41FA5}">
                      <a16:colId xmlns:a16="http://schemas.microsoft.com/office/drawing/2014/main" val="4031587672"/>
                    </a:ext>
                  </a:extLst>
                </a:gridCol>
                <a:gridCol w="684424">
                  <a:extLst>
                    <a:ext uri="{9D8B030D-6E8A-4147-A177-3AD203B41FA5}">
                      <a16:colId xmlns:a16="http://schemas.microsoft.com/office/drawing/2014/main" val="3644240996"/>
                    </a:ext>
                  </a:extLst>
                </a:gridCol>
                <a:gridCol w="684424">
                  <a:extLst>
                    <a:ext uri="{9D8B030D-6E8A-4147-A177-3AD203B41FA5}">
                      <a16:colId xmlns:a16="http://schemas.microsoft.com/office/drawing/2014/main" val="1427716947"/>
                    </a:ext>
                  </a:extLst>
                </a:gridCol>
                <a:gridCol w="909000">
                  <a:extLst>
                    <a:ext uri="{9D8B030D-6E8A-4147-A177-3AD203B41FA5}">
                      <a16:colId xmlns:a16="http://schemas.microsoft.com/office/drawing/2014/main" val="714734619"/>
                    </a:ext>
                  </a:extLst>
                </a:gridCol>
                <a:gridCol w="684424">
                  <a:extLst>
                    <a:ext uri="{9D8B030D-6E8A-4147-A177-3AD203B41FA5}">
                      <a16:colId xmlns:a16="http://schemas.microsoft.com/office/drawing/2014/main" val="2191735374"/>
                    </a:ext>
                  </a:extLst>
                </a:gridCol>
                <a:gridCol w="684424">
                  <a:extLst>
                    <a:ext uri="{9D8B030D-6E8A-4147-A177-3AD203B41FA5}">
                      <a16:colId xmlns:a16="http://schemas.microsoft.com/office/drawing/2014/main" val="3100639460"/>
                    </a:ext>
                  </a:extLst>
                </a:gridCol>
              </a:tblGrid>
              <a:tr h="332508">
                <a:tc>
                  <a:txBody>
                    <a:bodyPr/>
                    <a:lstStyle/>
                    <a:p>
                      <a:pPr algn="l" fontAlgn="b"/>
                      <a:r>
                        <a:rPr lang="de-CH" sz="1700" b="1" dirty="0">
                          <a:solidFill>
                            <a:srgbClr val="000000"/>
                          </a:solidFill>
                          <a:effectLst/>
                        </a:rPr>
                        <a:t>Ausbildungstyp</a:t>
                      </a:r>
                      <a:endParaRPr lang="de-CH" sz="17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1" dirty="0">
                          <a:solidFill>
                            <a:srgbClr val="000000"/>
                          </a:solidFill>
                          <a:effectLst/>
                        </a:rPr>
                        <a:t>2005</a:t>
                      </a:r>
                      <a:endParaRPr lang="de-CH" sz="17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1" dirty="0">
                          <a:solidFill>
                            <a:srgbClr val="000000"/>
                          </a:solidFill>
                          <a:effectLst/>
                        </a:rPr>
                        <a:t>2010</a:t>
                      </a:r>
                      <a:endParaRPr lang="de-CH" sz="17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1">
                          <a:solidFill>
                            <a:srgbClr val="000000"/>
                          </a:solidFill>
                          <a:effectLst/>
                        </a:rPr>
                        <a:t>2015</a:t>
                      </a:r>
                      <a:endParaRPr lang="de-CH" sz="17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1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de-CH" sz="17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700" b="1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de-CH" sz="17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7817" marR="47817" marT="47817" marB="47817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429434"/>
                  </a:ext>
                </a:extLst>
              </a:tr>
              <a:tr h="332508">
                <a:tc>
                  <a:txBody>
                    <a:bodyPr/>
                    <a:lstStyle/>
                    <a:p>
                      <a:pPr fontAlgn="t"/>
                      <a:r>
                        <a:rPr lang="de-CH" sz="1700" b="1" dirty="0">
                          <a:solidFill>
                            <a:srgbClr val="333333"/>
                          </a:solidFill>
                          <a:effectLst/>
                        </a:rPr>
                        <a:t>Total</a:t>
                      </a:r>
                      <a:endParaRPr lang="de-CH" sz="17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b="1" dirty="0">
                          <a:solidFill>
                            <a:srgbClr val="333333"/>
                          </a:solidFill>
                          <a:effectLst/>
                        </a:rPr>
                        <a:t>200 16</a:t>
                      </a:r>
                      <a:endParaRPr lang="de-CH" sz="17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b="1" dirty="0">
                          <a:solidFill>
                            <a:srgbClr val="333333"/>
                          </a:solidFill>
                          <a:effectLst/>
                        </a:rPr>
                        <a:t>225 541</a:t>
                      </a:r>
                      <a:endParaRPr lang="de-CH" sz="17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b="1">
                          <a:solidFill>
                            <a:srgbClr val="333333"/>
                          </a:solidFill>
                          <a:effectLst/>
                        </a:rPr>
                        <a:t>221 453</a:t>
                      </a:r>
                      <a:endParaRPr lang="de-CH" sz="17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b="1">
                          <a:solidFill>
                            <a:srgbClr val="333333"/>
                          </a:solidFill>
                          <a:effectLst/>
                        </a:rPr>
                        <a:t>212 158</a:t>
                      </a:r>
                      <a:endParaRPr lang="de-CH" sz="17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b="1">
                          <a:solidFill>
                            <a:srgbClr val="333333"/>
                          </a:solidFill>
                          <a:effectLst/>
                        </a:rPr>
                        <a:t>209 035</a:t>
                      </a:r>
                      <a:endParaRPr lang="de-CH" sz="17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855196"/>
                  </a:ext>
                </a:extLst>
              </a:tr>
              <a:tr h="332508">
                <a:tc>
                  <a:txBody>
                    <a:bodyPr/>
                    <a:lstStyle/>
                    <a:p>
                      <a:pPr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  Männer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119 970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131 086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128 929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125 795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123 608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536301"/>
                  </a:ext>
                </a:extLst>
              </a:tr>
              <a:tr h="223437">
                <a:tc>
                  <a:txBody>
                    <a:bodyPr/>
                    <a:lstStyle/>
                    <a:p>
                      <a:pPr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  Frauen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80 196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94 455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92 524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86 363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85 427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47255"/>
                  </a:ext>
                </a:extLst>
              </a:tr>
              <a:tr h="488033">
                <a:tc>
                  <a:txBody>
                    <a:bodyPr/>
                    <a:lstStyle/>
                    <a:p>
                      <a:pPr fontAlgn="t"/>
                      <a:r>
                        <a:rPr lang="de-CH" sz="1700" u="none" strike="noStrike" dirty="0">
                          <a:solidFill>
                            <a:srgbClr val="006699"/>
                          </a:solidFill>
                          <a:effectLst/>
                          <a:hlinkClick r:id="rId3"/>
                        </a:rPr>
                        <a:t>Berufliche Grundbildung mit EFZ</a:t>
                      </a:r>
                      <a:r>
                        <a:rPr lang="de-CH" sz="1700" u="none" strike="noStrike" baseline="30000" dirty="0">
                          <a:solidFill>
                            <a:srgbClr val="006699"/>
                          </a:solidFill>
                          <a:effectLst/>
                          <a:hlinkClick r:id="rId3"/>
                        </a:rPr>
                        <a:t>1</a:t>
                      </a:r>
                      <a:endParaRPr lang="de-CH" sz="17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178 333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200 162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208 176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>
                          <a:solidFill>
                            <a:srgbClr val="333333"/>
                          </a:solidFill>
                          <a:effectLst/>
                        </a:rPr>
                        <a:t>197 521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CH" sz="1700" dirty="0">
                          <a:solidFill>
                            <a:srgbClr val="333333"/>
                          </a:solidFill>
                          <a:effectLst/>
                        </a:rPr>
                        <a:t>195 452</a:t>
                      </a:r>
                    </a:p>
                  </a:txBody>
                  <a:tcPr marL="47817" marR="47817" marT="47817" marB="47817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118995"/>
                  </a:ext>
                </a:extLst>
              </a:tr>
            </a:tbl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D1481C2-3A85-5A4D-4470-EC75292018E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DCA872-4360-F803-9B92-3A7EDEFF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6408" y="987425"/>
            <a:ext cx="6744830" cy="43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0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7554C-347C-76C5-830B-CAD42350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/>
            </a:br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800C1F-84AF-84D5-72BD-525AD08F3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CH" b="1" dirty="0"/>
              <a:t>Wie sehen wir die Zukunft</a:t>
            </a:r>
            <a:br>
              <a:rPr lang="de-CH" b="1" dirty="0"/>
            </a:br>
            <a:r>
              <a:rPr lang="de-CH" b="1" dirty="0"/>
              <a:t>für die Gebäudetechnikbranche</a:t>
            </a:r>
          </a:p>
          <a:p>
            <a:endParaRPr lang="de-CH" dirty="0"/>
          </a:p>
          <a:p>
            <a:r>
              <a:rPr lang="de-CH" dirty="0"/>
              <a:t> als </a:t>
            </a:r>
            <a:r>
              <a:rPr lang="de-DE" sz="4600" b="1" dirty="0"/>
              <a:t>CHANCE</a:t>
            </a:r>
          </a:p>
          <a:p>
            <a:endParaRPr lang="de-CH" dirty="0"/>
          </a:p>
          <a:p>
            <a:endParaRPr lang="de-CH" dirty="0"/>
          </a:p>
          <a:p>
            <a:r>
              <a:rPr lang="de-CH" sz="2000" b="1" dirty="0"/>
              <a:t>Unser Wunsch :</a:t>
            </a:r>
          </a:p>
          <a:p>
            <a:r>
              <a:rPr lang="de-CH" sz="2000" b="1" dirty="0"/>
              <a:t>- schlankere Bewilligungsverfahren </a:t>
            </a:r>
            <a:br>
              <a:rPr lang="de-CH" sz="2000" b="1" dirty="0"/>
            </a:br>
            <a:r>
              <a:rPr lang="de-CH" sz="2000" b="1" dirty="0"/>
              <a:t>  ohne grosse Bürokratie </a:t>
            </a:r>
          </a:p>
          <a:p>
            <a:r>
              <a:rPr lang="de-CH" sz="2000" b="1" dirty="0"/>
              <a:t>- Handwerk in den </a:t>
            </a:r>
            <a:r>
              <a:rPr lang="de-CH" sz="2000" b="1"/>
              <a:t>Schulen mehr</a:t>
            </a:r>
            <a:br>
              <a:rPr lang="de-CH" sz="2000" b="1"/>
            </a:br>
            <a:r>
              <a:rPr lang="de-CH" sz="2000" b="1"/>
              <a:t>  </a:t>
            </a:r>
            <a:r>
              <a:rPr lang="de-CH" sz="2000" b="1" dirty="0"/>
              <a:t>Stellenwert geben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63F21EB4-477E-0297-12F6-24131C01A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890" y="940581"/>
            <a:ext cx="2732742" cy="778832"/>
          </a:xfrm>
          <a:prstGeom prst="rect">
            <a:avLst/>
          </a:prstGeo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AA44FA8F-DB9F-666D-33BA-E4665021E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5" b="22035"/>
          <a:stretch/>
        </p:blipFill>
        <p:spPr/>
      </p:pic>
    </p:spTree>
    <p:extLst>
      <p:ext uri="{BB962C8B-B14F-4D97-AF65-F5344CB8AC3E}">
        <p14:creationId xmlns:p14="http://schemas.microsoft.com/office/powerpoint/2010/main" val="91108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Breitbild</PresentationFormat>
  <Paragraphs>97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 </vt:lpstr>
      <vt:lpstr>PowerPoint-Präsentation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Olivia Jeker</dc:creator>
  <cp:lastModifiedBy>Olivia Jeker</cp:lastModifiedBy>
  <cp:revision>11</cp:revision>
  <dcterms:created xsi:type="dcterms:W3CDTF">2023-10-23T09:43:53Z</dcterms:created>
  <dcterms:modified xsi:type="dcterms:W3CDTF">2023-10-31T11:21:25Z</dcterms:modified>
</cp:coreProperties>
</file>