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5"/>
    <p:sldMasterId id="2147483906" r:id="rId6"/>
    <p:sldMasterId id="2147483952" r:id="rId7"/>
    <p:sldMasterId id="2147484017" r:id="rId8"/>
    <p:sldMasterId id="2147484082" r:id="rId9"/>
    <p:sldMasterId id="2147483660" r:id="rId10"/>
    <p:sldMasterId id="2147484114" r:id="rId11"/>
  </p:sldMasterIdLst>
  <p:notesMasterIdLst>
    <p:notesMasterId r:id="rId33"/>
  </p:notesMasterIdLst>
  <p:sldIdLst>
    <p:sldId id="2161" r:id="rId12"/>
    <p:sldId id="1705" r:id="rId13"/>
    <p:sldId id="2174" r:id="rId14"/>
    <p:sldId id="2166" r:id="rId15"/>
    <p:sldId id="2167" r:id="rId16"/>
    <p:sldId id="2153" r:id="rId17"/>
    <p:sldId id="2140" r:id="rId18"/>
    <p:sldId id="2169" r:id="rId19"/>
    <p:sldId id="1710" r:id="rId20"/>
    <p:sldId id="2170" r:id="rId21"/>
    <p:sldId id="2141" r:id="rId22"/>
    <p:sldId id="1709" r:id="rId23"/>
    <p:sldId id="2145" r:id="rId24"/>
    <p:sldId id="2171" r:id="rId25"/>
    <p:sldId id="2173" r:id="rId26"/>
    <p:sldId id="2159" r:id="rId27"/>
    <p:sldId id="2183" r:id="rId28"/>
    <p:sldId id="2182" r:id="rId29"/>
    <p:sldId id="2145705630" r:id="rId30"/>
    <p:sldId id="2158" r:id="rId31"/>
    <p:sldId id="2163" r:id="rId3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äsentation" id="{874BEDB5-AB0A-4D3F-AF24-882E593B3AE0}">
          <p14:sldIdLst>
            <p14:sldId id="2161"/>
            <p14:sldId id="1705"/>
            <p14:sldId id="2174"/>
            <p14:sldId id="2166"/>
            <p14:sldId id="2167"/>
            <p14:sldId id="2153"/>
            <p14:sldId id="2140"/>
            <p14:sldId id="2169"/>
            <p14:sldId id="1710"/>
            <p14:sldId id="2170"/>
            <p14:sldId id="2141"/>
            <p14:sldId id="1709"/>
            <p14:sldId id="2145"/>
            <p14:sldId id="2171"/>
            <p14:sldId id="2173"/>
            <p14:sldId id="2159"/>
            <p14:sldId id="2183"/>
            <p14:sldId id="2182"/>
            <p14:sldId id="2145705630"/>
            <p14:sldId id="2158"/>
            <p14:sldId id="21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2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A26B27-382F-9277-8FB4-8B58AF6A8492}" name="Küng Lukas" initials="KL" userId="S::L.Kueng@primeo-energie.ch::248173d7-b0cc-4c45-bcd3-2e88e391513b" providerId="AD"/>
  <p188:author id="{6DF08D34-1CC7-73FC-C83F-BFE9A4D62562}" name="Egli Claudia" initials="EC" userId="S::claudia.egli@strom.ch::e6d6c022-81f3-41ca-bc06-f1744c485785" providerId="AD"/>
  <p188:author id="{8D5613DC-D818-2D19-4CCE-7A20340E5FA0}" name="Holenweger Michael" initials="HM" userId="S::michael.holenweger@strom.ch::ed94bb31-bcb1-4e4b-93be-cc05fd39e17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dl" initials="o" lastIdx="2" clrIdx="0">
    <p:extLst>
      <p:ext uri="{19B8F6BF-5375-455C-9EA6-DF929625EA0E}">
        <p15:presenceInfo xmlns:p15="http://schemas.microsoft.com/office/powerpoint/2012/main" userId="odl" providerId="None"/>
      </p:ext>
    </p:extLst>
  </p:cmAuthor>
  <p:cmAuthor id="2" name="VSE" initials="VSE" lastIdx="1" clrIdx="1">
    <p:extLst>
      <p:ext uri="{19B8F6BF-5375-455C-9EA6-DF929625EA0E}">
        <p15:presenceInfo xmlns:p15="http://schemas.microsoft.com/office/powerpoint/2012/main" userId="VSE" providerId="None"/>
      </p:ext>
    </p:extLst>
  </p:cmAuthor>
  <p:cmAuthor id="3" name="Weidmann Susanne" initials="WS" lastIdx="1" clrIdx="2">
    <p:extLst>
      <p:ext uri="{19B8F6BF-5375-455C-9EA6-DF929625EA0E}">
        <p15:presenceInfo xmlns:p15="http://schemas.microsoft.com/office/powerpoint/2012/main" userId="S::wesu@strom.ch::7967fce9-68d8-44af-a176-bcd00313cd30" providerId="AD"/>
      </p:ext>
    </p:extLst>
  </p:cmAuthor>
  <p:cmAuthor id="4" name="thomas.gruenwald" initials="th" lastIdx="6" clrIdx="3">
    <p:extLst>
      <p:ext uri="{19B8F6BF-5375-455C-9EA6-DF929625EA0E}">
        <p15:presenceInfo xmlns:p15="http://schemas.microsoft.com/office/powerpoint/2012/main" userId="S::thomas.gruenwald_bwl.admin.ch#ext#@vseaes.onmicrosoft.com::7ae05f92-0b81-48a0-9c82-e2ef93db28e3" providerId="AD"/>
      </p:ext>
    </p:extLst>
  </p:cmAuthor>
  <p:cmAuthor id="5" name="Egli Claudia" initials="EC" lastIdx="22" clrIdx="4">
    <p:extLst>
      <p:ext uri="{19B8F6BF-5375-455C-9EA6-DF929625EA0E}">
        <p15:presenceInfo xmlns:p15="http://schemas.microsoft.com/office/powerpoint/2012/main" userId="S::claudia.egli@strom.ch::e6d6c022-81f3-41ca-bc06-f1744c485785" providerId="AD"/>
      </p:ext>
    </p:extLst>
  </p:cmAuthor>
  <p:cmAuthor id="6" name="Weidmann Susanne" initials="WS [2]" lastIdx="1" clrIdx="5">
    <p:extLst>
      <p:ext uri="{19B8F6BF-5375-455C-9EA6-DF929625EA0E}">
        <p15:presenceInfo xmlns:p15="http://schemas.microsoft.com/office/powerpoint/2012/main" userId="S::susanne.weidmann@strom.ch::7967fce9-68d8-44af-a176-bcd00313cd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677"/>
    <a:srgbClr val="CE3148"/>
    <a:srgbClr val="4BA0A4"/>
    <a:srgbClr val="FFF2B2"/>
    <a:srgbClr val="FFFFFF"/>
    <a:srgbClr val="F8F8F8"/>
    <a:srgbClr val="EBEBEB"/>
    <a:srgbClr val="E1EBEA"/>
    <a:srgbClr val="90C2BD"/>
    <a:srgbClr val="1A8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7AC3CCA-C797-4891-BE02-D94E43425B78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68" y="78"/>
      </p:cViewPr>
      <p:guideLst>
        <p:guide orient="horz" pos="1820"/>
        <p:guide pos="3817"/>
        <p:guide orient="horz" pos="4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10C36-43D3-4194-91DC-17B4C2E30DEC}" type="datetimeFigureOut">
              <a:rPr lang="de-CH" smtClean="0"/>
              <a:t>01.11.2023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8923B-17D8-4CE9-92D8-846919040DF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364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728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Werner Meier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94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Werner Meier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083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Werner Meier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132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Werner Meier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575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Michael Frank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27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 Lukas Küng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478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 Lukas Küng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923B-17D8-4CE9-92D8-846919040DFD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48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10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323B5-72DE-447B-8AFC-B54CB7B8B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A045C8-307C-44B7-A55E-7F31D4FD3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25CE03-3E61-4260-A89B-48833CF92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096B0F-8C38-4004-A7F0-02D7AC7B1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496925-2D26-4991-88B0-82CFFEA5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587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58603-F72F-44C0-A7DC-C57309E2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D3FC20-589A-4284-9A38-3812F7BE2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E73E18-7342-49D4-9DEC-85D91734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4B4EF6-8BF9-4295-9F51-260CE0131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7B8B39-A1DA-457E-A7A2-C828B07D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307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3971" y="2017643"/>
            <a:ext cx="9648000" cy="1411357"/>
          </a:xfrm>
        </p:spPr>
        <p:txBody>
          <a:bodyPr lIns="0"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5626" y="3621916"/>
            <a:ext cx="9647099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Datum, Ort</a:t>
            </a:r>
            <a:endParaRPr lang="de-CH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2"/>
          <p:cNvSpPr>
            <a:spLocks noChangeArrowheads="1"/>
          </p:cNvSpPr>
          <p:nvPr userDrawn="1"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6" name="Rectangle 13"/>
          <p:cNvSpPr>
            <a:spLocks noChangeArrowheads="1"/>
          </p:cNvSpPr>
          <p:nvPr userDrawn="1"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7" name="Rectangle 15"/>
          <p:cNvSpPr>
            <a:spLocks noChangeArrowheads="1"/>
          </p:cNvSpPr>
          <p:nvPr userDrawn="1"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2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 userDrawn="1"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14" y="6100530"/>
            <a:ext cx="544953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665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Zaun, grün, Wasser, Berg enthält.&#10;&#10;Automatisch generierte Beschreibung">
            <a:extLst>
              <a:ext uri="{FF2B5EF4-FFF2-40B4-BE49-F238E27FC236}">
                <a16:creationId xmlns:a16="http://schemas.microsoft.com/office/drawing/2014/main" id="{3B834DCE-F74B-4DBC-A304-ECF312121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7628" y="4064928"/>
            <a:ext cx="6487313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9283" y="5668885"/>
            <a:ext cx="6486707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Datum, Ort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3798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llkommen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3016" y="2017643"/>
            <a:ext cx="9648000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671" y="3621600"/>
            <a:ext cx="9647099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Datum, Ort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94311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E077DAB-6D75-4712-8043-7227BE24E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CCEB4C0-C4D5-4990-8320-BC8900970A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929" y="4008283"/>
            <a:ext cx="6422577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Kapitelüberschrift</a:t>
            </a:r>
            <a:endParaRPr lang="de-CH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137F9AE0-AFAA-47B5-8207-5A097B888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1585" y="5612240"/>
            <a:ext cx="6421978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dirty="0"/>
              <a:t>Falls nötig Untertitel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630348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1485153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466999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3429000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4382616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385055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466999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3429000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4382616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5385055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3" y="1485153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3" y="2466999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3" y="3429000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3" y="4382616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3" y="5385055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577187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1485153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191144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897135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3603126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4309117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191144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2897135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3603126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4309117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4" y="1485153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4" y="2191144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4" y="2897135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4" y="3603126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4" y="4309117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015108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425601" y="5015108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6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654474" y="5015108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721100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425601" y="5721100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7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654474" y="5721100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519607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3426" y="1489144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6" y="4651216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6" y="3597192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6" y="2543168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82933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2000" y="1494313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412371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439685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466999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5385055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563474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49431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392302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11345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30388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473259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542162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88529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49431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27239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57787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88335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496691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661430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055686" y="218883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3732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5159ABE-679F-40F6-B987-13C9EBF5F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2F73137-E5D8-4BEF-A0A9-48E35F154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B421A7-5095-40FC-8732-6C65A31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3C17F4-4143-4C80-BB6A-BEB0B91F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1438CB-47E6-4B15-9F1C-483EC575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19025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mi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419571"/>
            <a:ext cx="10273265" cy="48415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14310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Fet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419571"/>
            <a:ext cx="10273265" cy="4841529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b="1"/>
            </a:lvl1pPr>
            <a:lvl2pPr marL="357188" indent="-336550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lvl2pPr>
            <a:lvl3pPr marL="625475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3pPr>
            <a:lvl4pPr marL="893763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4pPr>
            <a:lvl5pPr marL="1163638" indent="-269875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39555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3"/>
          </p:nvPr>
        </p:nvSpPr>
        <p:spPr>
          <a:xfrm>
            <a:off x="1063424" y="1481138"/>
            <a:ext cx="10263389" cy="4779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17433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Inhal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1421296"/>
            <a:ext cx="4860000" cy="4839804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948967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Fliesstex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468545" y="1421296"/>
            <a:ext cx="4860000" cy="4840355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01826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Titel fett+Nummerierung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989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61950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28650" indent="-268288">
              <a:buFont typeface="Arial" panose="020B0604020202020204" pitchFamily="34" charset="0"/>
              <a:buChar char="–"/>
              <a:defRPr/>
            </a:lvl3pPr>
            <a:lvl4pPr marL="895350" indent="-268288">
              <a:buFont typeface="Arial" panose="020B0604020202020204" pitchFamily="34" charset="0"/>
              <a:buChar char="–"/>
              <a:defRPr/>
            </a:lvl4pPr>
            <a:lvl5pPr marL="1162050" indent="-268288">
              <a:buFont typeface="Arial" panose="020B0604020202020204" pitchFamily="34" charset="0"/>
              <a:buChar char="–"/>
              <a:tabLst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791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421296"/>
            <a:ext cx="4860000" cy="4839804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229370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ett+Nummerierung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71475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47700" indent="-268288">
              <a:defRPr/>
            </a:lvl3pPr>
            <a:lvl4pPr marL="923925" indent="-268288">
              <a:defRPr/>
            </a:lvl4pPr>
            <a:lvl5pPr marL="12001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70404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277196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sstex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5688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304592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+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845" y="1422000"/>
            <a:ext cx="4860000" cy="48391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55688" y="1421999"/>
            <a:ext cx="4860000" cy="4849591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2234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1485153"/>
            <a:ext cx="198382" cy="792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466999"/>
            <a:ext cx="198382" cy="792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3429000"/>
            <a:ext cx="198382" cy="792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4382616"/>
            <a:ext cx="198382" cy="792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385055"/>
            <a:ext cx="198382" cy="792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466999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3429000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4382616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5385055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3" y="1485153"/>
            <a:ext cx="267228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3" y="2466999"/>
            <a:ext cx="267228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3" y="3429000"/>
            <a:ext cx="267228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3" y="4382616"/>
            <a:ext cx="267228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3" y="5385055"/>
            <a:ext cx="267228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61743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tertitel+Inhalt li+re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2" y="1464495"/>
            <a:ext cx="486000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2088045"/>
            <a:ext cx="486000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D15ECD-F8A8-48E5-AD09-B578A3624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3425" y="2088045"/>
            <a:ext cx="486000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63910" y="1464495"/>
            <a:ext cx="486000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59" y="5884154"/>
            <a:ext cx="4860000" cy="38205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63910" y="5884154"/>
            <a:ext cx="4860000" cy="38205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75236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tertitel+Inhalt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4" y="1464495"/>
            <a:ext cx="1027154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274" y="2088044"/>
            <a:ext cx="10271540" cy="38686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61" y="6075708"/>
            <a:ext cx="10269952" cy="190499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00857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4" y="1999500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287468" y="1999500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55274" y="3466257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287468" y="3466257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55274" y="4933013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287468" y="4933013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100435" y="1999500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100435" y="3466257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100435" y="4933013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8913401" y="1999500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8913401" y="3466257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8913401" y="4933013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287468" y="1493943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100435" y="1493943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913401" y="1493943"/>
            <a:ext cx="2934111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44928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2003" y="1999571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774197" y="1999571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42003" y="3466292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774197" y="3466292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42003" y="4933013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74197" y="4933013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432586" y="1999571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432586" y="3466292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432586" y="4933013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9090975" y="1999571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9090975" y="3466292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9090975" y="4933013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774197" y="149405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432586" y="149405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090975" y="1494050"/>
            <a:ext cx="2756538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 rot="16200000">
            <a:off x="584652" y="5409699"/>
            <a:ext cx="1332000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 rot="16200000">
            <a:off x="-148707" y="3213531"/>
            <a:ext cx="2798721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953103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6" y="3583098"/>
            <a:ext cx="4860000" cy="26814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59076" y="3583098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5686" y="6049805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59076" y="6049805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/>
          </p:nvPr>
        </p:nvSpPr>
        <p:spPr>
          <a:xfrm>
            <a:off x="1055688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7"/>
          </p:nvPr>
        </p:nvSpPr>
        <p:spPr>
          <a:xfrm>
            <a:off x="6459076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8"/>
          </p:nvPr>
        </p:nvSpPr>
        <p:spPr>
          <a:xfrm>
            <a:off x="1063425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466813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69682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+Bild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6" y="1432719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4817703" y="3108048"/>
            <a:ext cx="2505075" cy="13620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325233" y="1432719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055687" y="4081543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324818" y="4081543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63280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9460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464495"/>
            <a:ext cx="10271126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151504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28D401-7131-4717-A9D4-99852461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5C985E-15BA-404A-922D-018746D4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718B1A-C44E-49E9-AC61-D5A5B714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97623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chlussfolie_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, Draht, bewölkt enthält.&#10;&#10;Automatisch generierte Beschreibung">
            <a:extLst>
              <a:ext uri="{FF2B5EF4-FFF2-40B4-BE49-F238E27FC236}">
                <a16:creationId xmlns:a16="http://schemas.microsoft.com/office/drawing/2014/main" id="{252C2198-C57B-4486-84CE-F5E9AE0B7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21C19D-8AB2-4DB1-9DDA-AAC561B162EB}"/>
              </a:ext>
            </a:extLst>
          </p:cNvPr>
          <p:cNvSpPr txBox="1"/>
          <p:nvPr userDrawn="1"/>
        </p:nvSpPr>
        <p:spPr>
          <a:xfrm>
            <a:off x="947310" y="4258285"/>
            <a:ext cx="673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</a:rPr>
              <a:t>Danke für Ihr Interesse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D297C2-638C-4125-B9E3-095CED971FDA}"/>
              </a:ext>
            </a:extLst>
          </p:cNvPr>
          <p:cNvSpPr txBox="1"/>
          <p:nvPr userDrawn="1"/>
        </p:nvSpPr>
        <p:spPr>
          <a:xfrm>
            <a:off x="963494" y="5149615"/>
            <a:ext cx="632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Verband Schweizerischer Elektrizitätsunternehmen</a:t>
            </a:r>
          </a:p>
          <a:p>
            <a:r>
              <a:rPr lang="de-CH" sz="2000" dirty="0"/>
              <a:t>Hintere Bahnhofstrasse 10, 5000 Aarau</a:t>
            </a:r>
          </a:p>
        </p:txBody>
      </p:sp>
    </p:spTree>
    <p:extLst>
      <p:ext uri="{BB962C8B-B14F-4D97-AF65-F5344CB8AC3E}">
        <p14:creationId xmlns:p14="http://schemas.microsoft.com/office/powerpoint/2010/main" val="1191590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1485153"/>
            <a:ext cx="198382" cy="540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191144"/>
            <a:ext cx="198382" cy="540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897135"/>
            <a:ext cx="198382" cy="540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3603126"/>
            <a:ext cx="198382" cy="540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4309117"/>
            <a:ext cx="198382" cy="540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191144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2897135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3603126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4309117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3" y="1485153"/>
            <a:ext cx="2662455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3" y="2191144"/>
            <a:ext cx="2662455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3" y="2897135"/>
            <a:ext cx="2662455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3" y="3603126"/>
            <a:ext cx="2662455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3" y="4309117"/>
            <a:ext cx="2662455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015108"/>
            <a:ext cx="198382" cy="540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425601" y="5015108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6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654473" y="5015108"/>
            <a:ext cx="2662455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721100"/>
            <a:ext cx="198382" cy="540000"/>
          </a:xfrm>
          <a:prstGeom prst="rect">
            <a:avLst/>
          </a:prstGeom>
          <a:solidFill>
            <a:srgbClr val="F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425601" y="5721100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7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654473" y="5721100"/>
            <a:ext cx="2662455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27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503684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Frageru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Himmel, Draht, bewölkt enthält.&#10;&#10;Automatisch generierte Beschreibung">
            <a:extLst>
              <a:ext uri="{FF2B5EF4-FFF2-40B4-BE49-F238E27FC236}">
                <a16:creationId xmlns:a16="http://schemas.microsoft.com/office/drawing/2014/main" id="{0A053140-01CC-4821-B954-2B529153B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44D86F-4F52-442E-A7CA-465B469A48F5}"/>
              </a:ext>
            </a:extLst>
          </p:cNvPr>
          <p:cNvSpPr txBox="1"/>
          <p:nvPr userDrawn="1"/>
        </p:nvSpPr>
        <p:spPr>
          <a:xfrm>
            <a:off x="947310" y="4258285"/>
            <a:ext cx="673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</a:rPr>
              <a:t>Fragerunde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20803D6E-DC01-4079-A00D-5D846E3D9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502" y="5197748"/>
            <a:ext cx="6421978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329794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Fet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419571"/>
            <a:ext cx="10273265" cy="4841529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b="1"/>
            </a:lvl1pPr>
            <a:lvl2pPr marL="357188" indent="-336550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lvl2pPr>
            <a:lvl3pPr marL="625475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3pPr>
            <a:lvl4pPr marL="893763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4pPr>
            <a:lvl5pPr marL="1163638" indent="-269875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77389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>
            <p:custDataLst>
              <p:tags r:id="rId1"/>
            </p:custDataLst>
          </p:nvPr>
        </p:nvSpPr>
        <p:spPr>
          <a:xfrm>
            <a:off x="3944444" y="1543025"/>
            <a:ext cx="8104191" cy="3098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1216296" rtl="0" eaLnBrk="1" fontAlgn="auto" latinLnBrk="0" hangingPunct="1">
              <a:lnSpc>
                <a:spcPts val="59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382" b="1" i="0" u="none" strike="noStrike" kern="1200" baseline="0" noProof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Netzworkshop</a:t>
            </a:r>
          </a:p>
          <a:p>
            <a:pPr marL="0" marR="0" indent="0" algn="l" defTabSz="1216296" rtl="0" eaLnBrk="1" fontAlgn="auto" latinLnBrk="0" hangingPunct="1">
              <a:lnSpc>
                <a:spcPts val="59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382" b="1" i="0" u="none" strike="noStrike" kern="1200" baseline="0" noProof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Update OSTRAL Schweiz </a:t>
            </a:r>
          </a:p>
          <a:p>
            <a:pPr marL="0" marR="0" indent="0" algn="l" defTabSz="1216296" rtl="0" eaLnBrk="1" fontAlgn="auto" latinLnBrk="0" hangingPunct="1">
              <a:lnSpc>
                <a:spcPts val="59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4382" b="1" i="0" u="none" strike="noStrike" kern="1200" baseline="0" noProof="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indent="0" algn="l" defTabSz="1216296" rtl="0" eaLnBrk="1" fontAlgn="auto" latinLnBrk="0" hangingPunct="1">
              <a:lnSpc>
                <a:spcPts val="59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382" b="1" i="0" u="none" strike="noStrike" kern="1200" baseline="0" noProof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April 2023</a:t>
            </a:r>
          </a:p>
        </p:txBody>
      </p:sp>
      <p:sp>
        <p:nvSpPr>
          <p:cNvPr id="2" name="Rechteck 1"/>
          <p:cNvSpPr/>
          <p:nvPr/>
        </p:nvSpPr>
        <p:spPr>
          <a:xfrm>
            <a:off x="0" y="6000217"/>
            <a:ext cx="12192000" cy="866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7" tIns="60814" rIns="121627" bIns="60814" rtlCol="0" anchor="ctr"/>
          <a:lstStyle/>
          <a:p>
            <a:pPr algn="ctr"/>
            <a:endParaRPr lang="de-CH" sz="1793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41" y="6144661"/>
            <a:ext cx="16672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500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/>
            <p:custDataLst>
              <p:tags r:id="rId1"/>
            </p:custDataLst>
          </p:nvPr>
        </p:nvSpPr>
        <p:spPr>
          <a:xfrm>
            <a:off x="430239" y="1633085"/>
            <a:ext cx="11330265" cy="4512733"/>
          </a:xfrm>
        </p:spPr>
        <p:txBody>
          <a:bodyPr/>
          <a:lstStyle>
            <a:lvl1pPr>
              <a:lnSpc>
                <a:spcPts val="2390"/>
              </a:lnSpc>
              <a:defRPr/>
            </a:lvl1pPr>
            <a:lvl2pPr>
              <a:lnSpc>
                <a:spcPts val="2390"/>
              </a:lnSpc>
              <a:defRPr/>
            </a:lvl2pPr>
            <a:lvl3pPr>
              <a:lnSpc>
                <a:spcPts val="2390"/>
              </a:lnSpc>
              <a:defRPr/>
            </a:lvl3pPr>
            <a:lvl4pPr>
              <a:lnSpc>
                <a:spcPts val="2390"/>
              </a:lnSpc>
              <a:defRPr/>
            </a:lvl4pPr>
            <a:lvl5pPr>
              <a:lnSpc>
                <a:spcPts val="239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3" name="Textfeld 2"/>
          <p:cNvSpPr txBox="1"/>
          <p:nvPr>
            <p:custDataLst>
              <p:tags r:id="rId2"/>
            </p:custDataLst>
          </p:nvPr>
        </p:nvSpPr>
        <p:spPr>
          <a:xfrm>
            <a:off x="430262" y="461977"/>
            <a:ext cx="11330265" cy="359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89"/>
              </a:lnSpc>
            </a:pPr>
            <a:r>
              <a:rPr lang="en-GB" sz="2390" b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en-GB" sz="2390" b="0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feld 11"/>
          <p:cNvSpPr txBox="1"/>
          <p:nvPr>
            <p:custDataLst>
              <p:tags r:id="rId3"/>
            </p:custDataLst>
          </p:nvPr>
        </p:nvSpPr>
        <p:spPr>
          <a:xfrm>
            <a:off x="10936185" y="6308864"/>
            <a:ext cx="816091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195"/>
              </a:lnSpc>
            </a:pPr>
            <a:fld id="{E5AEF35E-98C2-41A0-8835-0E43D19643EC}" type="slidenum">
              <a:rPr lang="de-CH" sz="797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>
                <a:lnSpc>
                  <a:spcPts val="1195"/>
                </a:lnSpc>
              </a:pPr>
              <a:t>‹Nr.›</a:t>
            </a:fld>
            <a:endParaRPr lang="de-CH" sz="797" kern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feld 13"/>
          <p:cNvSpPr txBox="1"/>
          <p:nvPr>
            <p:custDataLst>
              <p:tags r:id="rId4"/>
            </p:custDataLst>
          </p:nvPr>
        </p:nvSpPr>
        <p:spPr>
          <a:xfrm>
            <a:off x="430264" y="6308864"/>
            <a:ext cx="1248139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lang="de-CH" sz="797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Primeo</a:t>
            </a:r>
            <a:r>
              <a:rPr lang="de-CH" sz="797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</a:t>
            </a:r>
          </a:p>
        </p:txBody>
      </p:sp>
      <p:sp>
        <p:nvSpPr>
          <p:cNvPr id="15" name="Textfeld 14"/>
          <p:cNvSpPr txBox="1"/>
          <p:nvPr>
            <p:custDataLst>
              <p:tags r:id="rId5"/>
            </p:custDataLst>
          </p:nvPr>
        </p:nvSpPr>
        <p:spPr>
          <a:xfrm>
            <a:off x="1290860" y="6308864"/>
            <a:ext cx="7872875" cy="137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</a:t>
            </a:r>
            <a:r>
              <a:rPr lang="de-CH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Lukas Küng · Netzworkshop 1/23 · OSTRAL Update Schweiz · 3. April 2023</a:t>
            </a:r>
          </a:p>
        </p:txBody>
      </p:sp>
    </p:spTree>
    <p:extLst>
      <p:ext uri="{BB962C8B-B14F-4D97-AF65-F5344CB8AC3E}">
        <p14:creationId xmlns:p14="http://schemas.microsoft.com/office/powerpoint/2010/main" val="14668624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rgbClr val="2896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30264" y="1544733"/>
            <a:ext cx="11040000" cy="1143000"/>
          </a:xfrm>
        </p:spPr>
        <p:txBody>
          <a:bodyPr/>
          <a:lstStyle>
            <a:lvl1pPr>
              <a:lnSpc>
                <a:spcPts val="5976"/>
              </a:lnSpc>
              <a:defRPr sz="498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fr-CH" dirty="0"/>
          </a:p>
        </p:txBody>
      </p:sp>
      <p:sp>
        <p:nvSpPr>
          <p:cNvPr id="6" name="Textfeld 5"/>
          <p:cNvSpPr txBox="1"/>
          <p:nvPr>
            <p:custDataLst>
              <p:tags r:id="rId2"/>
            </p:custDataLst>
          </p:nvPr>
        </p:nvSpPr>
        <p:spPr>
          <a:xfrm>
            <a:off x="10936185" y="6308864"/>
            <a:ext cx="816091" cy="137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195"/>
              </a:lnSpc>
            </a:pPr>
            <a:fld id="{E5AEF35E-98C2-41A0-8835-0E43D19643EC}" type="slidenum">
              <a:rPr lang="de-CH" sz="797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>
                <a:lnSpc>
                  <a:spcPts val="1195"/>
                </a:lnSpc>
              </a:pPr>
              <a:t>‹Nr.›</a:t>
            </a:fld>
            <a:endParaRPr lang="de-CH" sz="797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feld 7"/>
          <p:cNvSpPr txBox="1"/>
          <p:nvPr>
            <p:custDataLst>
              <p:tags r:id="rId3"/>
            </p:custDataLst>
          </p:nvPr>
        </p:nvSpPr>
        <p:spPr>
          <a:xfrm>
            <a:off x="430264" y="6308864"/>
            <a:ext cx="1248139" cy="137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lang="de-CH" sz="797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Primeo</a:t>
            </a:r>
            <a:r>
              <a:rPr lang="de-CH" sz="79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</a:t>
            </a:r>
          </a:p>
        </p:txBody>
      </p:sp>
      <p:sp>
        <p:nvSpPr>
          <p:cNvPr id="9" name="Textfeld 8"/>
          <p:cNvSpPr txBox="1"/>
          <p:nvPr>
            <p:custDataLst>
              <p:tags r:id="rId4"/>
            </p:custDataLst>
          </p:nvPr>
        </p:nvSpPr>
        <p:spPr>
          <a:xfrm>
            <a:off x="1298871" y="6308864"/>
            <a:ext cx="7872875" cy="136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· </a:t>
            </a:r>
            <a:r>
              <a:rPr lang="en-US" sz="797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17.8.2024 </a:t>
            </a:r>
            <a:r>
              <a:rPr kumimoji="0" lang="de-CH" sz="79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Besuch Direktion Technische Betriebe Stadt St. Gallen, Lukas Küng</a:t>
            </a:r>
          </a:p>
        </p:txBody>
      </p:sp>
    </p:spTree>
    <p:extLst>
      <p:ext uri="{BB962C8B-B14F-4D97-AF65-F5344CB8AC3E}">
        <p14:creationId xmlns:p14="http://schemas.microsoft.com/office/powerpoint/2010/main" val="2688416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  <p:custDataLst>
              <p:tags r:id="rId1"/>
            </p:custDataLst>
          </p:nvPr>
        </p:nvSpPr>
        <p:spPr>
          <a:xfrm>
            <a:off x="430263" y="1633545"/>
            <a:ext cx="11330265" cy="4358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30263" y="461976"/>
            <a:ext cx="11330265" cy="1143000"/>
          </a:xfrm>
        </p:spPr>
        <p:txBody>
          <a:bodyPr>
            <a:normAutofit/>
          </a:bodyPr>
          <a:lstStyle>
            <a:lvl1pPr algn="l">
              <a:defRPr sz="2390" b="0" i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Textfeld 6"/>
          <p:cNvSpPr txBox="1"/>
          <p:nvPr>
            <p:custDataLst>
              <p:tags r:id="rId3"/>
            </p:custDataLst>
          </p:nvPr>
        </p:nvSpPr>
        <p:spPr>
          <a:xfrm>
            <a:off x="10936185" y="6308864"/>
            <a:ext cx="816091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195"/>
              </a:lnSpc>
            </a:pPr>
            <a:fld id="{E5AEF35E-98C2-41A0-8835-0E43D19643EC}" type="slidenum">
              <a:rPr lang="de-CH" sz="797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>
                <a:lnSpc>
                  <a:spcPts val="1195"/>
                </a:lnSpc>
              </a:pPr>
              <a:t>‹Nr.›</a:t>
            </a:fld>
            <a:endParaRPr lang="de-CH" sz="797" kern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feld 7"/>
          <p:cNvSpPr txBox="1"/>
          <p:nvPr>
            <p:custDataLst>
              <p:tags r:id="rId4"/>
            </p:custDataLst>
          </p:nvPr>
        </p:nvSpPr>
        <p:spPr>
          <a:xfrm>
            <a:off x="430264" y="6308864"/>
            <a:ext cx="1248139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lang="de-CH" sz="797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Primeo</a:t>
            </a:r>
            <a:r>
              <a:rPr lang="de-CH" sz="797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</a:t>
            </a:r>
          </a:p>
        </p:txBody>
      </p:sp>
      <p:sp>
        <p:nvSpPr>
          <p:cNvPr id="10" name="Textfeld 9"/>
          <p:cNvSpPr txBox="1"/>
          <p:nvPr>
            <p:custDataLst>
              <p:tags r:id="rId5"/>
            </p:custDataLst>
          </p:nvPr>
        </p:nvSpPr>
        <p:spPr>
          <a:xfrm>
            <a:off x="1399455" y="6318008"/>
            <a:ext cx="7872875" cy="290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7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797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02.11.2023</a:t>
            </a:r>
            <a:r>
              <a:rPr kumimoji="0" lang="de-CH" sz="79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, 2. Parlamentarier Lunch, Landrat, Lukas Küng</a:t>
            </a:r>
          </a:p>
          <a:p>
            <a:pPr marL="0" marR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797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300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4"/>
            <p:custDataLst>
              <p:tags r:id="rId1"/>
            </p:custDataLst>
          </p:nvPr>
        </p:nvSpPr>
        <p:spPr>
          <a:xfrm>
            <a:off x="430263" y="1634963"/>
            <a:ext cx="5521712" cy="4359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30263" y="461976"/>
            <a:ext cx="11330265" cy="1143000"/>
          </a:xfrm>
        </p:spPr>
        <p:txBody>
          <a:bodyPr>
            <a:normAutofit/>
          </a:bodyPr>
          <a:lstStyle>
            <a:lvl1pPr algn="l">
              <a:defRPr sz="2390" b="0" i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5"/>
            <p:custDataLst>
              <p:tags r:id="rId3"/>
            </p:custDataLst>
          </p:nvPr>
        </p:nvSpPr>
        <p:spPr>
          <a:xfrm>
            <a:off x="6239436" y="1634963"/>
            <a:ext cx="5521712" cy="4359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Textfeld 8"/>
          <p:cNvSpPr txBox="1"/>
          <p:nvPr>
            <p:custDataLst>
              <p:tags r:id="rId4"/>
            </p:custDataLst>
          </p:nvPr>
        </p:nvSpPr>
        <p:spPr>
          <a:xfrm>
            <a:off x="10936185" y="6308864"/>
            <a:ext cx="816091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195"/>
              </a:lnSpc>
            </a:pPr>
            <a:fld id="{E5AEF35E-98C2-41A0-8835-0E43D19643EC}" type="slidenum">
              <a:rPr lang="de-CH" sz="797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>
                <a:lnSpc>
                  <a:spcPts val="1195"/>
                </a:lnSpc>
              </a:pPr>
              <a:t>‹Nr.›</a:t>
            </a:fld>
            <a:endParaRPr lang="de-CH" sz="797" kern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feld 11"/>
          <p:cNvSpPr txBox="1"/>
          <p:nvPr>
            <p:custDataLst>
              <p:tags r:id="rId5"/>
            </p:custDataLst>
          </p:nvPr>
        </p:nvSpPr>
        <p:spPr>
          <a:xfrm>
            <a:off x="430264" y="6308864"/>
            <a:ext cx="1248139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lang="de-CH" sz="797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Primeo</a:t>
            </a:r>
            <a:r>
              <a:rPr lang="de-CH" sz="797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</a:t>
            </a:r>
          </a:p>
        </p:txBody>
      </p:sp>
      <p:sp>
        <p:nvSpPr>
          <p:cNvPr id="13" name="Textfeld 12"/>
          <p:cNvSpPr txBox="1"/>
          <p:nvPr>
            <p:custDataLst>
              <p:tags r:id="rId6"/>
            </p:custDataLst>
          </p:nvPr>
        </p:nvSpPr>
        <p:spPr>
          <a:xfrm>
            <a:off x="1290860" y="6308864"/>
            <a:ext cx="7872875" cy="136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</a:t>
            </a:r>
            <a:r>
              <a:rPr lang="en-US" sz="797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797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17.8.2024 </a:t>
            </a:r>
            <a:r>
              <a:rPr kumimoji="0" lang="de-CH" sz="79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Besuch Direktion Technische Betriebe Stadt St. Gallen, Lukas Küng</a:t>
            </a:r>
          </a:p>
        </p:txBody>
      </p:sp>
    </p:spTree>
    <p:extLst>
      <p:ext uri="{BB962C8B-B14F-4D97-AF65-F5344CB8AC3E}">
        <p14:creationId xmlns:p14="http://schemas.microsoft.com/office/powerpoint/2010/main" val="15217967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6"/>
            <p:custDataLst>
              <p:tags r:id="rId1"/>
            </p:custDataLst>
          </p:nvPr>
        </p:nvSpPr>
        <p:spPr>
          <a:xfrm>
            <a:off x="6247246" y="-1"/>
            <a:ext cx="5944754" cy="6857461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  <p:custDataLst>
              <p:tags r:id="rId2"/>
            </p:custDataLst>
          </p:nvPr>
        </p:nvSpPr>
        <p:spPr>
          <a:xfrm>
            <a:off x="430263" y="1634963"/>
            <a:ext cx="5521712" cy="4359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0263" y="461976"/>
            <a:ext cx="5522299" cy="1143000"/>
          </a:xfrm>
        </p:spPr>
        <p:txBody>
          <a:bodyPr>
            <a:normAutofit/>
          </a:bodyPr>
          <a:lstStyle>
            <a:lvl1pPr algn="l">
              <a:defRPr sz="2390" b="0" i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2" name="Textfeld 11"/>
          <p:cNvSpPr txBox="1"/>
          <p:nvPr>
            <p:custDataLst>
              <p:tags r:id="rId4"/>
            </p:custDataLst>
          </p:nvPr>
        </p:nvSpPr>
        <p:spPr>
          <a:xfrm>
            <a:off x="430264" y="6308864"/>
            <a:ext cx="1248139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lang="de-CH" sz="797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Primeo</a:t>
            </a:r>
            <a:r>
              <a:rPr lang="de-CH" sz="797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</a:t>
            </a:r>
          </a:p>
        </p:txBody>
      </p:sp>
      <p:sp>
        <p:nvSpPr>
          <p:cNvPr id="13" name="Textfeld 12"/>
          <p:cNvSpPr txBox="1"/>
          <p:nvPr>
            <p:custDataLst>
              <p:tags r:id="rId5"/>
            </p:custDataLst>
          </p:nvPr>
        </p:nvSpPr>
        <p:spPr>
          <a:xfrm>
            <a:off x="1378739" y="6308864"/>
            <a:ext cx="7872875" cy="137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</a:t>
            </a:r>
            <a:r>
              <a:rPr lang="de-CH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Lukas Küng · 155 GV Industrieverband Laufen Thierstein Dorneck </a:t>
            </a:r>
            <a:r>
              <a:rPr lang="de-CH" sz="797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Birseck</a:t>
            </a:r>
            <a:r>
              <a:rPr lang="de-CH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Strommangellage · 10. Mai 2023</a:t>
            </a:r>
          </a:p>
        </p:txBody>
      </p:sp>
    </p:spTree>
    <p:extLst>
      <p:ext uri="{BB962C8B-B14F-4D97-AF65-F5344CB8AC3E}">
        <p14:creationId xmlns:p14="http://schemas.microsoft.com/office/powerpoint/2010/main" val="32097890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4"/>
            <p:custDataLst>
              <p:tags r:id="rId1"/>
            </p:custDataLst>
          </p:nvPr>
        </p:nvSpPr>
        <p:spPr>
          <a:xfrm>
            <a:off x="430262" y="1634962"/>
            <a:ext cx="3585527" cy="4359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5"/>
            <p:custDataLst>
              <p:tags r:id="rId2"/>
            </p:custDataLst>
          </p:nvPr>
        </p:nvSpPr>
        <p:spPr>
          <a:xfrm>
            <a:off x="4302632" y="1634962"/>
            <a:ext cx="3585527" cy="4359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Inhaltsplatzhalter 4"/>
          <p:cNvSpPr>
            <a:spLocks noGrp="1"/>
          </p:cNvSpPr>
          <p:nvPr>
            <p:ph sz="quarter" idx="16"/>
            <p:custDataLst>
              <p:tags r:id="rId3"/>
            </p:custDataLst>
          </p:nvPr>
        </p:nvSpPr>
        <p:spPr>
          <a:xfrm>
            <a:off x="8175002" y="1634962"/>
            <a:ext cx="3585527" cy="4359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30263" y="461976"/>
            <a:ext cx="11330265" cy="1143000"/>
          </a:xfrm>
        </p:spPr>
        <p:txBody>
          <a:bodyPr>
            <a:normAutofit/>
          </a:bodyPr>
          <a:lstStyle>
            <a:lvl1pPr algn="l">
              <a:defRPr sz="2390" b="0" i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6" name="Textfeld 15"/>
          <p:cNvSpPr txBox="1"/>
          <p:nvPr>
            <p:custDataLst>
              <p:tags r:id="rId5"/>
            </p:custDataLst>
          </p:nvPr>
        </p:nvSpPr>
        <p:spPr>
          <a:xfrm>
            <a:off x="10936185" y="6308864"/>
            <a:ext cx="816091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195"/>
              </a:lnSpc>
            </a:pPr>
            <a:fld id="{E5AEF35E-98C2-41A0-8835-0E43D19643EC}" type="slidenum">
              <a:rPr lang="de-CH" sz="797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>
                <a:lnSpc>
                  <a:spcPts val="1195"/>
                </a:lnSpc>
              </a:pPr>
              <a:t>‹Nr.›</a:t>
            </a:fld>
            <a:endParaRPr lang="de-CH" sz="797" kern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feld 14"/>
          <p:cNvSpPr txBox="1"/>
          <p:nvPr>
            <p:custDataLst>
              <p:tags r:id="rId6"/>
            </p:custDataLst>
          </p:nvPr>
        </p:nvSpPr>
        <p:spPr>
          <a:xfrm>
            <a:off x="430264" y="6308864"/>
            <a:ext cx="1248139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lang="de-CH" sz="797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Primeo</a:t>
            </a:r>
            <a:r>
              <a:rPr lang="de-CH" sz="797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</a:t>
            </a:r>
          </a:p>
        </p:txBody>
      </p:sp>
      <p:sp>
        <p:nvSpPr>
          <p:cNvPr id="17" name="Textfeld 16"/>
          <p:cNvSpPr txBox="1"/>
          <p:nvPr>
            <p:custDataLst>
              <p:tags r:id="rId7"/>
            </p:custDataLst>
          </p:nvPr>
        </p:nvSpPr>
        <p:spPr>
          <a:xfrm>
            <a:off x="1378739" y="6308864"/>
            <a:ext cx="7872875" cy="137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</a:t>
            </a:r>
            <a:r>
              <a:rPr lang="de-CH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Lukas Küng · 155 GV Industrieverband Laufen Thierstein Dorneck </a:t>
            </a:r>
            <a:r>
              <a:rPr lang="de-CH" sz="797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Birseck</a:t>
            </a:r>
            <a:r>
              <a:rPr lang="de-CH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Strommangellage · 10. Mai 2023</a:t>
            </a:r>
          </a:p>
        </p:txBody>
      </p:sp>
    </p:spTree>
    <p:extLst>
      <p:ext uri="{BB962C8B-B14F-4D97-AF65-F5344CB8AC3E}">
        <p14:creationId xmlns:p14="http://schemas.microsoft.com/office/powerpoint/2010/main" val="79117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>
            <p:custDataLst>
              <p:tags r:id="rId1"/>
            </p:custDataLst>
          </p:nvPr>
        </p:nvSpPr>
        <p:spPr>
          <a:xfrm>
            <a:off x="430264" y="1560676"/>
            <a:ext cx="10153128" cy="7113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976"/>
              </a:lnSpc>
            </a:pPr>
            <a:r>
              <a:rPr lang="de-CH" sz="4980" b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Vielen Dank.</a:t>
            </a:r>
            <a:endParaRPr lang="de-CH" sz="4980" b="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feld 1"/>
          <p:cNvSpPr txBox="1"/>
          <p:nvPr>
            <p:custDataLst>
              <p:tags r:id="rId2"/>
            </p:custDataLst>
          </p:nvPr>
        </p:nvSpPr>
        <p:spPr>
          <a:xfrm>
            <a:off x="430264" y="3243553"/>
            <a:ext cx="10704576" cy="899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93"/>
              </a:lnSpc>
            </a:pPr>
            <a:r>
              <a:rPr lang="de-CH" sz="1195" dirty="0">
                <a:latin typeface="Verdana" pitchFamily="34" charset="0"/>
                <a:ea typeface="Verdana" pitchFamily="34" charset="0"/>
                <a:cs typeface="Verdana" pitchFamily="34" charset="0"/>
              </a:rPr>
              <a:t>Geschäftsführer </a:t>
            </a:r>
            <a:r>
              <a:rPr lang="de-CH" sz="1195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Primeo</a:t>
            </a:r>
            <a:r>
              <a:rPr lang="de-CH" sz="1195" dirty="0">
                <a:latin typeface="Verdana" pitchFamily="34" charset="0"/>
                <a:ea typeface="Verdana" pitchFamily="34" charset="0"/>
                <a:cs typeface="Verdana" pitchFamily="34" charset="0"/>
              </a:rPr>
              <a:t> Netz AG</a:t>
            </a:r>
          </a:p>
          <a:p>
            <a:pPr>
              <a:lnSpc>
                <a:spcPts val="1793"/>
              </a:lnSpc>
            </a:pPr>
            <a:r>
              <a:rPr lang="de-CH" sz="1195" dirty="0">
                <a:latin typeface="Verdana" pitchFamily="34" charset="0"/>
                <a:ea typeface="Verdana" pitchFamily="34" charset="0"/>
                <a:cs typeface="Verdana" pitchFamily="34" charset="0"/>
              </a:rPr>
              <a:t>Leiter VSE Kommission OSTRAL (Organisation Stromversorgung in ausserordentlichen Lagen)</a:t>
            </a:r>
          </a:p>
          <a:p>
            <a:pPr>
              <a:lnSpc>
                <a:spcPts val="1793"/>
              </a:lnSpc>
            </a:pPr>
            <a:r>
              <a:rPr lang="de-CH" sz="1195" dirty="0">
                <a:latin typeface="Verdana" pitchFamily="34" charset="0"/>
                <a:ea typeface="Verdana" pitchFamily="34" charset="0"/>
                <a:cs typeface="Verdana" pitchFamily="34" charset="0"/>
              </a:rPr>
              <a:t>T +41 61 415 4274</a:t>
            </a:r>
          </a:p>
          <a:p>
            <a:pPr>
              <a:lnSpc>
                <a:spcPts val="1793"/>
              </a:lnSpc>
            </a:pPr>
            <a:r>
              <a:rPr lang="de-CH" sz="1195" dirty="0">
                <a:latin typeface="Verdana" pitchFamily="34" charset="0"/>
                <a:ea typeface="Verdana" pitchFamily="34" charset="0"/>
                <a:cs typeface="Verdana" pitchFamily="34" charset="0"/>
              </a:rPr>
              <a:t>l.kueng@primeo-energie.ch</a:t>
            </a:r>
          </a:p>
        </p:txBody>
      </p:sp>
      <p:sp>
        <p:nvSpPr>
          <p:cNvPr id="9" name="Textfeld 8"/>
          <p:cNvSpPr txBox="1"/>
          <p:nvPr>
            <p:custDataLst>
              <p:tags r:id="rId3"/>
            </p:custDataLst>
          </p:nvPr>
        </p:nvSpPr>
        <p:spPr>
          <a:xfrm>
            <a:off x="430263" y="3022666"/>
            <a:ext cx="9264000" cy="2055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93"/>
              </a:lnSpc>
            </a:pPr>
            <a:r>
              <a:rPr lang="de-CH" sz="1195" b="1">
                <a:latin typeface="Verdana" pitchFamily="34" charset="0"/>
                <a:ea typeface="Verdana" pitchFamily="34" charset="0"/>
                <a:cs typeface="Verdana" pitchFamily="34" charset="0"/>
              </a:rPr>
              <a:t>Lukas Küng</a:t>
            </a:r>
            <a:endParaRPr lang="de-CH" sz="1195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908" y="5934330"/>
            <a:ext cx="1667264" cy="576000"/>
          </a:xfrm>
          <a:prstGeom prst="rect">
            <a:avLst/>
          </a:prstGeom>
        </p:spPr>
      </p:pic>
      <p:sp>
        <p:nvSpPr>
          <p:cNvPr id="11" name="Textfeld 10"/>
          <p:cNvSpPr txBox="1"/>
          <p:nvPr>
            <p:custDataLst>
              <p:tags r:id="rId4"/>
            </p:custDataLst>
          </p:nvPr>
        </p:nvSpPr>
        <p:spPr>
          <a:xfrm>
            <a:off x="430264" y="6308864"/>
            <a:ext cx="1248139" cy="136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lang="de-CH" sz="797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Primeo</a:t>
            </a:r>
            <a:r>
              <a:rPr lang="de-CH" sz="797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</a:t>
            </a:r>
          </a:p>
        </p:txBody>
      </p:sp>
      <p:sp>
        <p:nvSpPr>
          <p:cNvPr id="12" name="Textfeld 11"/>
          <p:cNvSpPr txBox="1"/>
          <p:nvPr>
            <p:custDataLst>
              <p:tags r:id="rId5"/>
            </p:custDataLst>
          </p:nvPr>
        </p:nvSpPr>
        <p:spPr>
          <a:xfrm>
            <a:off x="1362578" y="6308864"/>
            <a:ext cx="7872875" cy="290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797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797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17.8.2024 </a:t>
            </a:r>
            <a:r>
              <a:rPr kumimoji="0" lang="de-CH" sz="79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Besuch Direktion Technische Betriebe Stadt St. Gallen, Lukas Küng</a:t>
            </a:r>
          </a:p>
          <a:p>
            <a:pPr marL="0" marR="0" lvl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797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78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3425" y="1823183"/>
            <a:ext cx="10252800" cy="8748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985255"/>
            <a:ext cx="10252800" cy="8748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931231"/>
            <a:ext cx="10252800" cy="8748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877207"/>
            <a:ext cx="10252800" cy="8748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569920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17.08.2023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Besuch Direktion Technische Betriebe Stadt St. Gallen, Lukas Küng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E9CE9A-5CEE-4794-951F-29DE8036D3A2}"/>
              </a:ext>
            </a:extLst>
          </p:cNvPr>
          <p:cNvSpPr txBox="1"/>
          <p:nvPr userDrawn="1"/>
        </p:nvSpPr>
        <p:spPr>
          <a:xfrm>
            <a:off x="358519" y="6533248"/>
            <a:ext cx="6188183" cy="2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216296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</a:t>
            </a:r>
            <a:r>
              <a:rPr lang="de-CH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Lukas Küng · 155 GV Industrieverband Laufen Thierstein Dorneck </a:t>
            </a:r>
            <a:r>
              <a:rPr lang="de-CH" sz="797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Birseck</a:t>
            </a:r>
            <a:r>
              <a:rPr lang="de-CH" sz="797" dirty="0">
                <a:latin typeface="Verdana" pitchFamily="34" charset="0"/>
                <a:ea typeface="Verdana" pitchFamily="34" charset="0"/>
                <a:cs typeface="Verdana" pitchFamily="34" charset="0"/>
              </a:rPr>
              <a:t> · Strommangellage · 10. Mai 2023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94C594E-B75C-4C73-A5EC-9DF47644B353}"/>
              </a:ext>
            </a:extLst>
          </p:cNvPr>
          <p:cNvSpPr txBox="1"/>
          <p:nvPr userDrawn="1"/>
        </p:nvSpPr>
        <p:spPr>
          <a:xfrm>
            <a:off x="11251128" y="6533248"/>
            <a:ext cx="932341" cy="215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C3DBBF-17C4-49A5-95EA-AE430A4607C7}" type="slidenum">
              <a:rPr lang="de-CH" sz="797" smtClean="0"/>
              <a:pPr/>
              <a:t>‹Nr.›</a:t>
            </a:fld>
            <a:endParaRPr lang="de-CH" sz="797" dirty="0"/>
          </a:p>
        </p:txBody>
      </p:sp>
    </p:spTree>
    <p:extLst>
      <p:ext uri="{BB962C8B-B14F-4D97-AF65-F5344CB8AC3E}">
        <p14:creationId xmlns:p14="http://schemas.microsoft.com/office/powerpoint/2010/main" val="6712979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 mi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9" y="1419572"/>
            <a:ext cx="10273265" cy="48415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17.08.2023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Besuch Direktion Technische Betriebe Stadt St. Gallen, Lukas Küng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17012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 li+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845" y="1422000"/>
            <a:ext cx="4860000" cy="4839100"/>
          </a:xfrm>
        </p:spPr>
        <p:txBody>
          <a:bodyPr/>
          <a:lstStyle>
            <a:lvl1pPr>
              <a:spcBef>
                <a:spcPts val="994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17.08.2023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Besuch Direktion Technische Betriebe Stadt St. Gallen, Lukas Küng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55688" y="1422000"/>
            <a:ext cx="4860000" cy="4849591"/>
          </a:xfrm>
        </p:spPr>
        <p:txBody>
          <a:bodyPr/>
          <a:lstStyle>
            <a:lvl1pPr>
              <a:spcBef>
                <a:spcPts val="994"/>
              </a:spcBef>
              <a:defRPr/>
            </a:lvl1pPr>
            <a:lvl2pPr marL="621415" indent="-266547">
              <a:buFont typeface="Arial" panose="020B0604020202020204" pitchFamily="34" charset="0"/>
              <a:buChar char="–"/>
              <a:defRPr/>
            </a:lvl2pPr>
            <a:lvl3pPr marL="887963" indent="-266547">
              <a:buFont typeface="Arial" panose="020B0604020202020204" pitchFamily="34" charset="0"/>
              <a:buChar char="–"/>
              <a:defRPr/>
            </a:lvl3pPr>
            <a:lvl4pPr marL="1156086" indent="-268123">
              <a:buFont typeface="Arial" panose="020B0604020202020204" pitchFamily="34" charset="0"/>
              <a:buChar char="–"/>
              <a:defRPr/>
            </a:lvl4pPr>
            <a:lvl5pPr marL="1422632" indent="-266547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860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2000" y="1832243"/>
            <a:ext cx="102528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556486"/>
            <a:ext cx="102528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648405"/>
            <a:ext cx="102528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740324"/>
            <a:ext cx="102528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73364" y="5464568"/>
            <a:ext cx="102528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8569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828939"/>
            <a:ext cx="10252800" cy="63927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104586"/>
            <a:ext cx="10252800" cy="63927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346037"/>
            <a:ext cx="10252800" cy="63927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587488"/>
            <a:ext cx="10252800" cy="63927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4863135"/>
            <a:ext cx="10252800" cy="63927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621684"/>
            <a:ext cx="10252800" cy="63927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474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834773"/>
            <a:ext cx="10252800" cy="508551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449845"/>
            <a:ext cx="10252800" cy="508551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796077"/>
            <a:ext cx="10252800" cy="508551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3142309"/>
            <a:ext cx="10252800" cy="508551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5103613"/>
            <a:ext cx="10252800" cy="508551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757378"/>
            <a:ext cx="10252800" cy="508551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055686" y="2488541"/>
            <a:ext cx="10252800" cy="508551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454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779104"/>
            <a:ext cx="10273265" cy="448199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55804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et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779104"/>
            <a:ext cx="10273265" cy="4481996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b="1"/>
            </a:lvl1pPr>
            <a:lvl2pPr marL="357188" indent="-336550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lvl2pPr>
            <a:lvl3pPr marL="625475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3pPr>
            <a:lvl4pPr marL="893763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4pPr>
            <a:lvl5pPr marL="1163638" indent="-269875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971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9181E-05C0-4E6D-8649-308ED62F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E3EA64-DB1E-438F-B3E1-EF14CA5C3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11D4A-0A28-4D92-9521-18048B6D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2ABEA8-C3B4-459D-9E99-7E24FE4D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E3D078-B9C3-4129-8EC5-FF45924F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2307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3"/>
          </p:nvPr>
        </p:nvSpPr>
        <p:spPr>
          <a:xfrm>
            <a:off x="1063424" y="1828800"/>
            <a:ext cx="10263389" cy="44322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CH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0022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Inhal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828800"/>
            <a:ext cx="4860000" cy="44351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1765420"/>
            <a:ext cx="4860000" cy="4498579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3916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Fliesstex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466813" y="1778400"/>
            <a:ext cx="4860000" cy="4485599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828800"/>
            <a:ext cx="4860000" cy="44351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7932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Titel fett+Nummerierung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1778400"/>
            <a:ext cx="4860000" cy="4485599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61950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28650" indent="-268288">
              <a:buFont typeface="Arial" panose="020B0604020202020204" pitchFamily="34" charset="0"/>
              <a:buChar char="–"/>
              <a:defRPr/>
            </a:lvl3pPr>
            <a:lvl4pPr marL="895350" indent="-268288">
              <a:buFont typeface="Arial" panose="020B0604020202020204" pitchFamily="34" charset="0"/>
              <a:buChar char="–"/>
              <a:defRPr/>
            </a:lvl4pPr>
            <a:lvl5pPr marL="1162050" indent="-268288">
              <a:buFont typeface="Arial" panose="020B0604020202020204" pitchFamily="34" charset="0"/>
              <a:buChar char="–"/>
              <a:tabLst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828800"/>
            <a:ext cx="4860000" cy="44351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6099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778401"/>
            <a:ext cx="4860000" cy="44827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56981" y="1828800"/>
            <a:ext cx="4860000" cy="44322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577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ett+Nummerierung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778400"/>
            <a:ext cx="4860000" cy="44827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71475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47700" indent="-268288">
              <a:defRPr/>
            </a:lvl3pPr>
            <a:lvl4pPr marL="923925" indent="-268288">
              <a:defRPr/>
            </a:lvl4pPr>
            <a:lvl5pPr marL="1200150" indent="-268288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828800"/>
            <a:ext cx="4860000" cy="4432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382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sstex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5688" y="1778400"/>
            <a:ext cx="4860000" cy="44827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828800"/>
            <a:ext cx="4860000" cy="4432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8156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+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1778400"/>
            <a:ext cx="4860000" cy="44827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55688" y="1778400"/>
            <a:ext cx="4860000" cy="44827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0266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+Inhalt li+re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2" y="1649896"/>
            <a:ext cx="4860000" cy="39389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2823" y="2171098"/>
            <a:ext cx="486000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D15ECD-F8A8-48E5-AD09-B578A3624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3425" y="2171098"/>
            <a:ext cx="486000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59920" y="1649896"/>
            <a:ext cx="4860000" cy="39389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59" y="5982993"/>
            <a:ext cx="4860000" cy="27810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59920" y="5982993"/>
            <a:ext cx="4860000" cy="27810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4117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+Inhalt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3" y="1648800"/>
            <a:ext cx="10271540" cy="3924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274" y="2170800"/>
            <a:ext cx="10271540" cy="376013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61" y="6075708"/>
            <a:ext cx="10269952" cy="190499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448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00BA3-E8D9-45E0-A07D-7643EE10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87D15D-2EAB-490C-A95D-FE31F0EF9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A8B2F6-7EC7-4979-824B-AD8DF40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19FB29-E5E3-4733-8812-2C1982B5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06338C-7DCE-47A9-ABD2-3EBEF44B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6417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3425" y="2339439"/>
            <a:ext cx="2116800" cy="1224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295619" y="2339439"/>
            <a:ext cx="270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3690630"/>
            <a:ext cx="2116800" cy="1224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295619" y="3690630"/>
            <a:ext cx="270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041821"/>
            <a:ext cx="2116800" cy="1224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287468" y="5041821"/>
            <a:ext cx="270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108586" y="2339439"/>
            <a:ext cx="270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108586" y="3690630"/>
            <a:ext cx="270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100435" y="5041821"/>
            <a:ext cx="270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8921552" y="2339439"/>
            <a:ext cx="2934111" cy="1224000"/>
          </a:xfrm>
          <a:solidFill>
            <a:srgbClr val="FFBCBC"/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8921552" y="3690630"/>
            <a:ext cx="2934111" cy="1224000"/>
          </a:xfrm>
          <a:solidFill>
            <a:srgbClr val="FFBCBC"/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8913401" y="5041821"/>
            <a:ext cx="2934111" cy="1224000"/>
          </a:xfrm>
          <a:solidFill>
            <a:srgbClr val="FFBCBC"/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287468" y="1841448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100435" y="1841448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913401" y="1841448"/>
            <a:ext cx="2934111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5718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2003" y="2334432"/>
            <a:ext cx="2052000" cy="1224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endParaRPr lang="de-DE"/>
          </a:p>
        </p:txBody>
      </p:sp>
      <p:sp>
        <p:nvSpPr>
          <p:cNvPr id="27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774197" y="2334432"/>
            <a:ext cx="252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42003" y="3688544"/>
            <a:ext cx="2052000" cy="1224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endParaRPr lang="de-DE"/>
          </a:p>
        </p:txBody>
      </p:sp>
      <p:sp>
        <p:nvSpPr>
          <p:cNvPr id="29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774197" y="3688544"/>
            <a:ext cx="252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42003" y="5042657"/>
            <a:ext cx="2052000" cy="1224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endParaRPr lang="de-DE"/>
          </a:p>
        </p:txBody>
      </p:sp>
      <p:sp>
        <p:nvSpPr>
          <p:cNvPr id="31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74197" y="5042657"/>
            <a:ext cx="252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2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432586" y="2334432"/>
            <a:ext cx="252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432586" y="3688544"/>
            <a:ext cx="252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4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432586" y="5042657"/>
            <a:ext cx="2520000" cy="1224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5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9090975" y="2334432"/>
            <a:ext cx="2756538" cy="1224000"/>
          </a:xfrm>
          <a:solidFill>
            <a:srgbClr val="FFBCBC"/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9090975" y="3688544"/>
            <a:ext cx="2756538" cy="1224000"/>
          </a:xfrm>
          <a:solidFill>
            <a:srgbClr val="FFBCBC"/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7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9090975" y="5042657"/>
            <a:ext cx="2756538" cy="1224000"/>
          </a:xfrm>
          <a:solidFill>
            <a:srgbClr val="FFBCBC"/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774197" y="183352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432586" y="183352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090975" y="1833520"/>
            <a:ext cx="2756538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 rot="16200000">
            <a:off x="638652" y="5469257"/>
            <a:ext cx="1224000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 rot="16200000">
            <a:off x="-38402" y="3438087"/>
            <a:ext cx="2578112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2441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6" y="3516423"/>
            <a:ext cx="4860000" cy="26814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62711" y="3516423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5686" y="5983130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62711" y="5983130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/>
          </p:nvPr>
        </p:nvSpPr>
        <p:spPr>
          <a:xfrm>
            <a:off x="1055688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7"/>
          </p:nvPr>
        </p:nvSpPr>
        <p:spPr>
          <a:xfrm>
            <a:off x="6462711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8"/>
          </p:nvPr>
        </p:nvSpPr>
        <p:spPr>
          <a:xfrm>
            <a:off x="1063425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470448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7959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+Bild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6" y="1432719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4670218" y="3108048"/>
            <a:ext cx="2505075" cy="13620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326313" y="1432719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055687" y="4081543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325898" y="4081543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48424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09090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828800"/>
            <a:ext cx="10271126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054100" y="238262"/>
            <a:ext cx="9979025" cy="238125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1"/>
                </a:solidFill>
              </a:defRPr>
            </a:lvl1pPr>
            <a:lvl2pPr marL="357187" indent="0">
              <a:buNone/>
              <a:defRPr sz="1300">
                <a:solidFill>
                  <a:schemeClr val="tx1"/>
                </a:solidFill>
              </a:defRPr>
            </a:lvl2pPr>
            <a:lvl3pPr marL="625475" indent="0">
              <a:buNone/>
              <a:defRPr sz="1300">
                <a:solidFill>
                  <a:schemeClr val="tx1"/>
                </a:solidFill>
              </a:defRPr>
            </a:lvl3pPr>
            <a:lvl4pPr marL="893763" indent="0">
              <a:buNone/>
              <a:defRPr sz="1300">
                <a:solidFill>
                  <a:schemeClr val="tx1"/>
                </a:solidFill>
              </a:defRPr>
            </a:lvl4pPr>
            <a:lvl5pPr marL="1163637" indent="0">
              <a:buNone/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1525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3971" y="2017643"/>
            <a:ext cx="9648000" cy="1411357"/>
          </a:xfrm>
        </p:spPr>
        <p:txBody>
          <a:bodyPr lIns="0" anchor="b" anchorCtr="0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5626" y="3621916"/>
            <a:ext cx="9647099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</a:t>
            </a:r>
            <a:br>
              <a:rPr lang="de-DE"/>
            </a:br>
            <a:r>
              <a:rPr lang="de-DE"/>
              <a:t>Datum, Ort</a:t>
            </a:r>
            <a:endParaRPr lang="de-CH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2"/>
          <p:cNvSpPr>
            <a:spLocks noChangeArrowheads="1"/>
          </p:cNvSpPr>
          <p:nvPr userDrawn="1"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6" name="Rectangle 13"/>
          <p:cNvSpPr>
            <a:spLocks noChangeArrowheads="1"/>
          </p:cNvSpPr>
          <p:nvPr userDrawn="1"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7" name="Rectangle 15"/>
          <p:cNvSpPr>
            <a:spLocks noChangeArrowheads="1"/>
          </p:cNvSpPr>
          <p:nvPr userDrawn="1"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2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 userDrawn="1"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14" y="6100530"/>
            <a:ext cx="544953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87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B834DCE-F74B-4DBC-A304-ECF312121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7628" y="4064928"/>
            <a:ext cx="6487313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9283" y="5668885"/>
            <a:ext cx="6486707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</a:t>
            </a:r>
            <a:br>
              <a:rPr lang="de-DE"/>
            </a:br>
            <a:r>
              <a:rPr lang="de-DE"/>
              <a:t>Datum, Ort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6236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eigen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3016" y="2017643"/>
            <a:ext cx="9648000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671" y="3621600"/>
            <a:ext cx="9647099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</a:t>
            </a:r>
            <a:br>
              <a:rPr lang="de-DE"/>
            </a:br>
            <a:r>
              <a:rPr lang="de-DE"/>
              <a:t>Datum, Ort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2012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B390ECF-642B-4D1A-91D0-75AB0397D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CCEB4C0-C4D5-4990-8320-BC8900970A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929" y="4008283"/>
            <a:ext cx="6422577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bg1"/>
                </a:solidFill>
              </a:defRPr>
            </a:lvl1pPr>
          </a:lstStyle>
          <a:p>
            <a:r>
              <a:rPr lang="de-DE"/>
              <a:t>Kapitelüberschrift</a:t>
            </a:r>
            <a:endParaRPr lang="de-CH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137F9AE0-AFAA-47B5-8207-5A097B888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1585" y="5612240"/>
            <a:ext cx="6421978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Falls nötig Untertitel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7449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977EF-BAD5-40A8-93DC-3AA7B719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0208FE-A08D-4931-94CD-F809019D3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19919D0-2983-4C59-9C77-F94A2F8A4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7FC967-1E94-45F9-A902-827A1B69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E43692-976F-4AD4-AD2D-6A0500E3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130F3D-12D6-49BC-8CC5-33C7FF71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0010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1485153"/>
            <a:ext cx="198382" cy="7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466999"/>
            <a:ext cx="198382" cy="7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3429000"/>
            <a:ext cx="198382" cy="7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4382616"/>
            <a:ext cx="198382" cy="7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385055"/>
            <a:ext cx="198382" cy="7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466999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3429000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4382616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5385055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3" y="1485153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3" y="2466999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3" y="3429000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3" y="4382616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3" y="5385055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2416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191144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2897135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3603126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4309117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4" y="1485153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4" y="2191144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4" y="2897135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4" y="3603126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4" y="4309117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015108"/>
            <a:ext cx="198382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425601" y="5015108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6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654474" y="5015108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721100"/>
            <a:ext cx="198382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425601" y="5721100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7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654474" y="5721100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AF09D32-A8D3-4D9A-A120-C9022530281A}"/>
              </a:ext>
            </a:extLst>
          </p:cNvPr>
          <p:cNvSpPr/>
          <p:nvPr userDrawn="1"/>
        </p:nvSpPr>
        <p:spPr>
          <a:xfrm>
            <a:off x="1063425" y="1485153"/>
            <a:ext cx="198382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47F093-41FA-475B-8FF8-1B631EA6142B}"/>
              </a:ext>
            </a:extLst>
          </p:cNvPr>
          <p:cNvSpPr/>
          <p:nvPr userDrawn="1"/>
        </p:nvSpPr>
        <p:spPr>
          <a:xfrm>
            <a:off x="1063425" y="2191144"/>
            <a:ext cx="198382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16F2D4A-AED6-4C64-9A90-A2D176E56C77}"/>
              </a:ext>
            </a:extLst>
          </p:cNvPr>
          <p:cNvSpPr/>
          <p:nvPr userDrawn="1"/>
        </p:nvSpPr>
        <p:spPr>
          <a:xfrm>
            <a:off x="1063425" y="2897135"/>
            <a:ext cx="198382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F0C4C52-7ED6-4D4A-91EB-229BE535A6EA}"/>
              </a:ext>
            </a:extLst>
          </p:cNvPr>
          <p:cNvSpPr/>
          <p:nvPr userDrawn="1"/>
        </p:nvSpPr>
        <p:spPr>
          <a:xfrm>
            <a:off x="1063425" y="3603126"/>
            <a:ext cx="198382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262B42B-C968-41BB-8FAA-553885757744}"/>
              </a:ext>
            </a:extLst>
          </p:cNvPr>
          <p:cNvSpPr/>
          <p:nvPr userDrawn="1"/>
        </p:nvSpPr>
        <p:spPr>
          <a:xfrm>
            <a:off x="1063425" y="4309117"/>
            <a:ext cx="198382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17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3426" y="1489144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6" y="4651216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6" y="3597192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6" y="2543168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7738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2000" y="1494313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412371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439685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466999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5385055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677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49431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392302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11345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30388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473259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542162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04583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49431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27239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57787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88335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496691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661430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055686" y="218883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0589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mi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419571"/>
            <a:ext cx="10273265" cy="48415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3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Fet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419571"/>
            <a:ext cx="10273265" cy="4841529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b="1"/>
            </a:lvl1pPr>
            <a:lvl2pPr marL="357188" indent="-336550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lvl2pPr>
            <a:lvl3pPr marL="625475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3pPr>
            <a:lvl4pPr marL="893763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4pPr>
            <a:lvl5pPr marL="1163638" indent="-269875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0811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3"/>
          </p:nvPr>
        </p:nvSpPr>
        <p:spPr>
          <a:xfrm>
            <a:off x="1063424" y="1481138"/>
            <a:ext cx="10263389" cy="4779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3901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Inhal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1421296"/>
            <a:ext cx="4860000" cy="4839804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509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34B1A-C977-4866-94D2-B8B17FB5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24A6D8-856B-46EA-BB86-072DA797D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54512A-6E68-426B-92E3-0AD7AA7A5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D5BA3A-CE2B-408A-BBCA-B29EDE0DA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033FD98-7669-4835-ABE4-3A0E56121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7BD3BAF-AB68-496D-B89A-C083174A9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A544FD-292F-44EA-BC0B-B17D6B48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D10CD8-0984-47BF-B6ED-A80842FD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742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Fliesstex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468545" y="1421296"/>
            <a:ext cx="4860000" cy="4840355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2063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Titel fett+Nummerierung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989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61950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28650" indent="-268288">
              <a:buFont typeface="Arial" panose="020B0604020202020204" pitchFamily="34" charset="0"/>
              <a:buChar char="–"/>
              <a:defRPr/>
            </a:lvl3pPr>
            <a:lvl4pPr marL="895350" indent="-268288">
              <a:buFont typeface="Arial" panose="020B0604020202020204" pitchFamily="34" charset="0"/>
              <a:buChar char="–"/>
              <a:defRPr/>
            </a:lvl4pPr>
            <a:lvl5pPr marL="1162050" indent="-268288">
              <a:buFont typeface="Arial" panose="020B0604020202020204" pitchFamily="34" charset="0"/>
              <a:buChar char="–"/>
              <a:tabLst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4098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421296"/>
            <a:ext cx="4860000" cy="4839804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293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ett+Nummerierung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71475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47700" indent="-268288">
              <a:defRPr/>
            </a:lvl3pPr>
            <a:lvl4pPr marL="923925" indent="-268288">
              <a:defRPr/>
            </a:lvl4pPr>
            <a:lvl5pPr marL="12001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70404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9366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sstex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5688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5490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+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845" y="1422000"/>
            <a:ext cx="4860000" cy="48391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55688" y="1421999"/>
            <a:ext cx="4860000" cy="4849591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3142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tertitel+Inhalt li+re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2" y="1464495"/>
            <a:ext cx="486000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2088045"/>
            <a:ext cx="486000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D15ECD-F8A8-48E5-AD09-B578A3624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3425" y="2088045"/>
            <a:ext cx="486000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63910" y="1464495"/>
            <a:ext cx="486000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59" y="5884154"/>
            <a:ext cx="4860000" cy="38205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63910" y="5884154"/>
            <a:ext cx="4860000" cy="38205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3607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tertitel+Inhalt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4" y="1464495"/>
            <a:ext cx="1027154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274" y="2088044"/>
            <a:ext cx="10271540" cy="38686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61" y="6075708"/>
            <a:ext cx="10269952" cy="190499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7692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4" y="1999500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287468" y="1999500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55274" y="3466257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287468" y="3466257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55274" y="4933013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287468" y="4933013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100435" y="1999500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100435" y="3466257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100435" y="4933013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8913401" y="1999500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8913401" y="3466257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8913401" y="4933013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287468" y="1493943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100435" y="1493943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913401" y="1493943"/>
            <a:ext cx="2934111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6689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2003" y="1999571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774197" y="1999571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42003" y="3466292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774197" y="3466292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42003" y="4933013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74197" y="4933013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432586" y="1999571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432586" y="3466292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432586" y="4933013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9090975" y="1999571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9090975" y="3466292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9090975" y="4933013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774197" y="149405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432586" y="149405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090975" y="1494050"/>
            <a:ext cx="2756538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 rot="16200000">
            <a:off x="584652" y="5409699"/>
            <a:ext cx="1332000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 rot="16200000">
            <a:off x="-148707" y="3213531"/>
            <a:ext cx="2798721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669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F4195-159D-4CE6-8D3C-4E7E0DB2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FBD1A5-A9CA-495C-9338-D52F6CD7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CC3736-412E-447A-9BB6-144D0791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B07D12-0684-4877-8AFE-B196E915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4213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6" y="3583098"/>
            <a:ext cx="4860000" cy="26814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59076" y="3583098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5686" y="6049805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59076" y="6049805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/>
          </p:nvPr>
        </p:nvSpPr>
        <p:spPr>
          <a:xfrm>
            <a:off x="1055688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7"/>
          </p:nvPr>
        </p:nvSpPr>
        <p:spPr>
          <a:xfrm>
            <a:off x="6459076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8"/>
          </p:nvPr>
        </p:nvSpPr>
        <p:spPr>
          <a:xfrm>
            <a:off x="1063425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466813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6027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+Bild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6" y="1432719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4817703" y="3108048"/>
            <a:ext cx="2505075" cy="13620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325233" y="1432719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055687" y="4081543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324818" y="4081543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6383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6490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464495"/>
            <a:ext cx="10271126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53657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28D401-7131-4717-A9D4-99852461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5C985E-15BA-404A-922D-018746D4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718B1A-C44E-49E9-AC61-D5A5B714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1525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chlussfolie_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2C2198-C57B-4486-84CE-F5E9AE0B7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21C19D-8AB2-4DB1-9DDA-AAC561B162EB}"/>
              </a:ext>
            </a:extLst>
          </p:cNvPr>
          <p:cNvSpPr txBox="1"/>
          <p:nvPr userDrawn="1"/>
        </p:nvSpPr>
        <p:spPr>
          <a:xfrm>
            <a:off x="947310" y="4258285"/>
            <a:ext cx="673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>
                <a:solidFill>
                  <a:schemeClr val="bg1"/>
                </a:solidFill>
              </a:rPr>
              <a:t>Danke für Ihr Interesse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D297C2-638C-4125-B9E3-095CED971FDA}"/>
              </a:ext>
            </a:extLst>
          </p:cNvPr>
          <p:cNvSpPr txBox="1"/>
          <p:nvPr userDrawn="1"/>
        </p:nvSpPr>
        <p:spPr>
          <a:xfrm>
            <a:off x="963494" y="5149615"/>
            <a:ext cx="632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/>
              <a:t>Verband Schweizerischer Elektrizitätsunternehmen</a:t>
            </a:r>
          </a:p>
          <a:p>
            <a:r>
              <a:rPr lang="de-CH" sz="2000"/>
              <a:t>Hintere Bahnhofstrasse 10, 5000 Aarau</a:t>
            </a:r>
          </a:p>
        </p:txBody>
      </p:sp>
    </p:spTree>
    <p:extLst>
      <p:ext uri="{BB962C8B-B14F-4D97-AF65-F5344CB8AC3E}">
        <p14:creationId xmlns:p14="http://schemas.microsoft.com/office/powerpoint/2010/main" val="1554184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Frageru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A053140-01CC-4821-B954-2B529153B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44D86F-4F52-442E-A7CA-465B469A48F5}"/>
              </a:ext>
            </a:extLst>
          </p:cNvPr>
          <p:cNvSpPr txBox="1"/>
          <p:nvPr userDrawn="1"/>
        </p:nvSpPr>
        <p:spPr>
          <a:xfrm>
            <a:off x="947310" y="4258285"/>
            <a:ext cx="673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>
                <a:solidFill>
                  <a:schemeClr val="bg1"/>
                </a:solidFill>
              </a:rPr>
              <a:t>Fragerunde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20803D6E-DC01-4079-A00D-5D846E3D9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502" y="5197748"/>
            <a:ext cx="6421978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29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illkommen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3016" y="2017643"/>
            <a:ext cx="9648000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671" y="3621600"/>
            <a:ext cx="9647099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</a:t>
            </a:r>
            <a:br>
              <a:rPr lang="de-DE"/>
            </a:br>
            <a:r>
              <a:rPr lang="de-DE"/>
              <a:t>Datum, Ort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45680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3971" y="2017643"/>
            <a:ext cx="9648000" cy="1411357"/>
          </a:xfrm>
        </p:spPr>
        <p:txBody>
          <a:bodyPr lIns="0"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5626" y="3621916"/>
            <a:ext cx="9647099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</a:t>
            </a:r>
            <a:br>
              <a:rPr lang="de-DE"/>
            </a:br>
            <a:r>
              <a:rPr lang="de-DE"/>
              <a:t>Datum, Ort</a:t>
            </a:r>
            <a:endParaRPr lang="de-CH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rgbClr val="DA251D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2"/>
          <p:cNvSpPr>
            <a:spLocks noChangeArrowheads="1"/>
          </p:cNvSpPr>
          <p:nvPr userDrawn="1"/>
        </p:nvSpPr>
        <p:spPr bwMode="auto">
          <a:xfrm>
            <a:off x="1" y="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6" name="Rectangle 13"/>
          <p:cNvSpPr>
            <a:spLocks noChangeArrowheads="1"/>
          </p:cNvSpPr>
          <p:nvPr userDrawn="1"/>
        </p:nvSpPr>
        <p:spPr bwMode="auto">
          <a:xfrm>
            <a:off x="1" y="43180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7" name="Rectangle 15"/>
          <p:cNvSpPr>
            <a:spLocks noChangeArrowheads="1"/>
          </p:cNvSpPr>
          <p:nvPr userDrawn="1"/>
        </p:nvSpPr>
        <p:spPr bwMode="auto">
          <a:xfrm>
            <a:off x="1" y="863600"/>
            <a:ext cx="768351" cy="162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2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814" y="6208836"/>
            <a:ext cx="2457480" cy="4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 userDrawn="1"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14" y="6100530"/>
            <a:ext cx="544953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66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Zaun, grün, Wasser, Berg enthält.&#10;&#10;Automatisch generierte Beschreibung">
            <a:extLst>
              <a:ext uri="{FF2B5EF4-FFF2-40B4-BE49-F238E27FC236}">
                <a16:creationId xmlns:a16="http://schemas.microsoft.com/office/drawing/2014/main" id="{3B834DCE-F74B-4DBC-A304-ECF312121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7628" y="4064928"/>
            <a:ext cx="6487313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9283" y="5668885"/>
            <a:ext cx="6486707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</a:t>
            </a:r>
            <a:br>
              <a:rPr lang="de-DE"/>
            </a:br>
            <a:r>
              <a:rPr lang="de-DE"/>
              <a:t>Datum, Ort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944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3E4C82-763F-437F-A9C4-E7C799FB7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6B4FC9-DA01-4247-8DE1-5118EA56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E170B3-2870-47B5-9F55-09305A57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5251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llkommen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A2EE7-49B0-4C0F-83F6-3D213B121C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3016" y="2017643"/>
            <a:ext cx="9648000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7737AB-435D-43D9-AD57-D62B10FCC5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671" y="3621600"/>
            <a:ext cx="9647099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Name</a:t>
            </a:r>
            <a:br>
              <a:rPr lang="de-DE"/>
            </a:br>
            <a:r>
              <a:rPr lang="de-DE"/>
              <a:t>Datum, Ort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4917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E077DAB-6D75-4712-8043-7227BE24E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CCEB4C0-C4D5-4990-8320-BC8900970A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929" y="4008283"/>
            <a:ext cx="6422577" cy="1411357"/>
          </a:xfrm>
        </p:spPr>
        <p:txBody>
          <a:bodyPr lIns="0" anchor="t" anchorCtr="0">
            <a:normAutofit/>
          </a:bodyPr>
          <a:lstStyle>
            <a:lvl1pPr algn="l">
              <a:defRPr lang="de-CH" sz="4000" dirty="0">
                <a:solidFill>
                  <a:schemeClr val="tx1"/>
                </a:solidFill>
              </a:defRPr>
            </a:lvl1pPr>
          </a:lstStyle>
          <a:p>
            <a:r>
              <a:rPr lang="de-DE"/>
              <a:t>Kapitelüberschrift</a:t>
            </a:r>
            <a:endParaRPr lang="de-CH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137F9AE0-AFAA-47B5-8207-5A097B888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1585" y="5612240"/>
            <a:ext cx="6421978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Falls nötig Untertitel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576155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1485153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466999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3429000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4382616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385055"/>
            <a:ext cx="198382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466999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3429000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4382616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5385055"/>
            <a:ext cx="7056000" cy="792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3" y="1485153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3" y="2466999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3" y="3429000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3" y="4382616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3" y="5385055"/>
            <a:ext cx="2667577" cy="792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87349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_Agend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25601" y="1485153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1485153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191144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2897135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3603126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4309117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25601" y="2191144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2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25601" y="2897135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3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425601" y="3603126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4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425601" y="4309117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5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654474" y="1485153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654474" y="2191144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54474" y="2897135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54474" y="3603126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654474" y="4309117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015108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425601" y="5015108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6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654474" y="5015108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70A96C2-EDE3-4144-AD51-902F6AAF4705}"/>
              </a:ext>
            </a:extLst>
          </p:cNvPr>
          <p:cNvSpPr/>
          <p:nvPr userDrawn="1"/>
        </p:nvSpPr>
        <p:spPr>
          <a:xfrm>
            <a:off x="1054346" y="5721100"/>
            <a:ext cx="198382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425601" y="5721100"/>
            <a:ext cx="7056000" cy="54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268288" indent="-268288">
              <a:lnSpc>
                <a:spcPct val="90000"/>
              </a:lnSpc>
              <a:spcBef>
                <a:spcPts val="0"/>
              </a:spcBef>
              <a:buFont typeface="+mj-lt"/>
              <a:buAutoNum type="arabicPeriod" startAt="7"/>
              <a:defRPr sz="1600" b="1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654474" y="5721100"/>
            <a:ext cx="2667576" cy="540000"/>
          </a:xfr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tIns="4680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+mj-lt"/>
              <a:buNone/>
              <a:defRPr sz="1600" b="0" cap="none" baseline="0">
                <a:solidFill>
                  <a:schemeClr val="tx1"/>
                </a:solidFill>
                <a:latin typeface="+mj-lt"/>
              </a:defRPr>
            </a:lvl1pPr>
            <a:lvl2pPr marL="268288" indent="-268288">
              <a:spcBef>
                <a:spcPts val="0"/>
              </a:spcBef>
              <a:buFont typeface="Arial" panose="020B0604020202020204" pitchFamily="34" charset="0"/>
              <a:buChar char="•"/>
              <a:defRPr sz="16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0967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3426" y="1489144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6" y="4651216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6" y="3597192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6" y="2543168"/>
            <a:ext cx="10253503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0479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62000" y="1494313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412371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439685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466999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5385055"/>
            <a:ext cx="10252800" cy="874800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71984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49431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392302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11345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30388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4732593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542162"/>
            <a:ext cx="10252800" cy="7187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91707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5687" y="149431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63425" y="427239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63425" y="357787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63425" y="288335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3425" y="496691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63425" y="5661430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055686" y="2188833"/>
            <a:ext cx="10252800" cy="604499"/>
          </a:xfrm>
          <a:solidFill>
            <a:srgbClr val="BABABA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lIns="9000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33447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mi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419571"/>
            <a:ext cx="10273265" cy="48415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16993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Fet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8C1E8-DAFD-4FB5-99D9-A58CBDE3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419571"/>
            <a:ext cx="10273265" cy="4841529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b="1"/>
            </a:lvl1pPr>
            <a:lvl2pPr marL="357188" indent="-336550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lvl2pPr>
            <a:lvl3pPr marL="625475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3pPr>
            <a:lvl4pPr marL="893763" indent="-268288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4pPr>
            <a:lvl5pPr marL="1163638" indent="-269875">
              <a:spcBef>
                <a:spcPts val="48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880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8AB34-77E8-4B8E-B4CF-E465E4BF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E2CB5E-6382-4680-86F9-7CD235E7F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29808F-C284-4EC9-A1E6-B67C34276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3947E7-0E74-4853-AB5D-14788362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839DBD-96EE-403D-98F3-7984DEA7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889742-3CF7-4B46-8D59-9E0491B4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84744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CD514-0AEA-4CFC-B56A-8D6FD5A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5A63A5-7DEF-4077-A014-D98E7A6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42C45-F5A1-4314-AD62-FE9B3F8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EFD3B-267F-4F53-989D-7EDCE09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3"/>
          </p:nvPr>
        </p:nvSpPr>
        <p:spPr>
          <a:xfrm>
            <a:off x="1063424" y="1481138"/>
            <a:ext cx="10263389" cy="4779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1915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Inhal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1421296"/>
            <a:ext cx="4860000" cy="4839804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9285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Fliesstext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468545" y="1421296"/>
            <a:ext cx="4860000" cy="4840355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4228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+Titel fett+Nummerierung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989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61950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28650" indent="-268288">
              <a:buFont typeface="Arial" panose="020B0604020202020204" pitchFamily="34" charset="0"/>
              <a:buChar char="–"/>
              <a:defRPr/>
            </a:lvl3pPr>
            <a:lvl4pPr marL="895350" indent="-268288">
              <a:buFont typeface="Arial" panose="020B0604020202020204" pitchFamily="34" charset="0"/>
              <a:buChar char="–"/>
              <a:defRPr/>
            </a:lvl4pPr>
            <a:lvl5pPr marL="1162050" indent="-268288">
              <a:buFont typeface="Arial" panose="020B0604020202020204" pitchFamily="34" charset="0"/>
              <a:buChar char="–"/>
              <a:tabLst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486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53903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421296"/>
            <a:ext cx="4860000" cy="4839804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02365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ett+Nummerierung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7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b="1"/>
            </a:lvl1pPr>
            <a:lvl2pPr marL="371475" indent="-342900">
              <a:spcBef>
                <a:spcPts val="1000"/>
              </a:spcBef>
              <a:buFont typeface="+mj-lt"/>
              <a:buAutoNum type="arabicPeriod"/>
              <a:defRPr/>
            </a:lvl2pPr>
            <a:lvl3pPr marL="647700" indent="-268288">
              <a:defRPr/>
            </a:lvl3pPr>
            <a:lvl4pPr marL="923925" indent="-268288">
              <a:defRPr/>
            </a:lvl4pPr>
            <a:lvl5pPr marL="12001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70404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599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sstext li+Bild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055688" y="1421296"/>
            <a:ext cx="4860000" cy="4839804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/>
            </a:lvl1pPr>
            <a:lvl2pPr marL="361950" indent="-361950">
              <a:buFont typeface="Arial" panose="020B0604020202020204" pitchFamily="34" charset="0"/>
              <a:buChar char="•"/>
              <a:defRPr/>
            </a:lvl2pPr>
            <a:lvl3pPr marL="628650" indent="-268288">
              <a:defRPr/>
            </a:lvl3pPr>
            <a:lvl4pPr marL="895350" indent="-268288">
              <a:defRPr/>
            </a:lvl4pPr>
            <a:lvl5pPr marL="1162050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466813" y="1481138"/>
            <a:ext cx="4860000" cy="4779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3737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li+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3845" y="1422000"/>
            <a:ext cx="4860000" cy="4839100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55688" y="1421999"/>
            <a:ext cx="4860000" cy="4849591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625475" indent="-268288">
              <a:buFont typeface="Arial" panose="020B0604020202020204" pitchFamily="34" charset="0"/>
              <a:buChar char="–"/>
              <a:defRPr/>
            </a:lvl2pPr>
            <a:lvl3pPr marL="893763" indent="-268288">
              <a:buFont typeface="Arial" panose="020B0604020202020204" pitchFamily="34" charset="0"/>
              <a:buChar char="–"/>
              <a:defRPr/>
            </a:lvl3pPr>
            <a:lvl4pPr marL="1163638" indent="-269875">
              <a:buFont typeface="Arial" panose="020B0604020202020204" pitchFamily="34" charset="0"/>
              <a:buChar char="–"/>
              <a:defRPr/>
            </a:lvl4pPr>
            <a:lvl5pPr marL="1431925" indent="-268288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404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tertitel+Inhalt li+re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2" y="1464495"/>
            <a:ext cx="486000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813" y="2088045"/>
            <a:ext cx="486000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D15ECD-F8A8-48E5-AD09-B578A3624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3425" y="2088045"/>
            <a:ext cx="486000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63910" y="1464495"/>
            <a:ext cx="486000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59" y="5884154"/>
            <a:ext cx="4860000" cy="38205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63910" y="5884154"/>
            <a:ext cx="4860000" cy="382053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60745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tertitel+Inhalt+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4" y="1464495"/>
            <a:ext cx="10271540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2E9A66-EB06-4356-94BF-336378F5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274" y="2088044"/>
            <a:ext cx="10271540" cy="38686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6861" y="6075708"/>
            <a:ext cx="10269952" cy="190499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719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5DFF6-8A84-46B9-82A8-509C08B8E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BD25B7-B4AE-4A7B-987E-60861E1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F039F1-8A2B-4F24-9845-017A4131E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1B7C71-BD90-493F-988B-66B0A04D6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6F4E5A-5742-4BB3-84D6-DB7AD431F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A89DCB-BA59-4158-BA8A-0135728D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68395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274" y="1999500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287468" y="1999500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55274" y="3466257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287468" y="3466257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55274" y="4933013"/>
            <a:ext cx="21168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287468" y="4933013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100435" y="1999500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100435" y="3466257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100435" y="4933013"/>
            <a:ext cx="270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8913401" y="1999500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8913401" y="3466257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8913401" y="4933013"/>
            <a:ext cx="2934111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287468" y="1493943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100435" y="1493943"/>
            <a:ext cx="270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913401" y="1493943"/>
            <a:ext cx="2934111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925744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 Textfelder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2003" y="1999571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774197" y="1999571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42003" y="3466292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3774197" y="3466292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42003" y="4933013"/>
            <a:ext cx="2052000" cy="13320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3774197" y="4933013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432586" y="1999571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1"/>
          </p:nvPr>
        </p:nvSpPr>
        <p:spPr>
          <a:xfrm>
            <a:off x="6432586" y="3466292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6432586" y="4933013"/>
            <a:ext cx="2520000" cy="1332000"/>
          </a:xfrm>
          <a:solidFill>
            <a:schemeClr val="tx2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9090975" y="1999571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9090975" y="3466292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9090975" y="4933013"/>
            <a:ext cx="2756538" cy="1332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54000" rIns="54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774197" y="149405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432586" y="1494050"/>
            <a:ext cx="2520000" cy="370800"/>
          </a:xfrm>
          <a:solidFill>
            <a:schemeClr val="tx2">
              <a:lumMod val="60000"/>
              <a:lumOff val="40000"/>
            </a:schemeClr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090975" y="1494050"/>
            <a:ext cx="2756538" cy="370800"/>
          </a:xfrm>
          <a:solidFill>
            <a:schemeClr val="accent6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 rot="16200000">
            <a:off x="584652" y="5409699"/>
            <a:ext cx="1332000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 rot="16200000">
            <a:off x="-148707" y="3213531"/>
            <a:ext cx="2798721" cy="370800"/>
          </a:xfrm>
          <a:solidFill>
            <a:schemeClr val="tx2"/>
          </a:solidFill>
        </p:spPr>
        <p:txBody>
          <a:bodyPr lIns="54000" rIns="54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08247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6" y="3583098"/>
            <a:ext cx="4860000" cy="268141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DAB94-1B95-46BF-9D38-65F23E45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0E1F91-8C9B-4F78-82E0-0215B5D8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2BC85A-2ED5-4354-9458-A5A5FBD4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59076" y="3583098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55686" y="6049805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59076" y="6049805"/>
            <a:ext cx="4860000" cy="27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/>
          </p:nvPr>
        </p:nvSpPr>
        <p:spPr>
          <a:xfrm>
            <a:off x="1055688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7"/>
          </p:nvPr>
        </p:nvSpPr>
        <p:spPr>
          <a:xfrm>
            <a:off x="6459076" y="1493975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8"/>
          </p:nvPr>
        </p:nvSpPr>
        <p:spPr>
          <a:xfrm>
            <a:off x="1063425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466813" y="3949129"/>
            <a:ext cx="4860000" cy="2014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28052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+Bild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6" y="1432719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4817703" y="3108048"/>
            <a:ext cx="2505075" cy="13620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325233" y="1432719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055687" y="4081543"/>
            <a:ext cx="39996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0FA62093-F395-4D2C-8BAF-620540C4A67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324818" y="4081543"/>
            <a:ext cx="4000500" cy="217566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b="1"/>
            </a:lvl1pPr>
            <a:lvl2pPr marL="266700" indent="-238125">
              <a:spcBef>
                <a:spcPts val="480"/>
              </a:spcBef>
              <a:buFont typeface="Arial" panose="020B0604020202020204" pitchFamily="34" charset="0"/>
              <a:buChar char="•"/>
              <a:defRPr/>
            </a:lvl2pPr>
            <a:lvl3pPr marL="542925" indent="-249238">
              <a:spcBef>
                <a:spcPts val="480"/>
              </a:spcBef>
              <a:defRPr/>
            </a:lvl3pPr>
            <a:lvl4pPr marL="828675" indent="-268288">
              <a:spcBef>
                <a:spcPts val="480"/>
              </a:spcBef>
              <a:defRPr/>
            </a:lvl4pPr>
            <a:lvl5pPr marL="1104900" indent="-268288">
              <a:spcBef>
                <a:spcPts val="48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52217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19034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A873BF-3173-4C30-B11E-4308C1A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5D5E51-0128-4047-8227-A4E70C2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19CE64-4968-4F06-A72E-6CB63150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47B1AB9-DE38-41F2-B4C9-5C1AF08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464495"/>
            <a:ext cx="10271126" cy="579297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93374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28D401-7131-4717-A9D4-99852461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5C985E-15BA-404A-922D-018746D4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718B1A-C44E-49E9-AC61-D5A5B714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77027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chlussfolie_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, Draht, bewölkt enthält.&#10;&#10;Automatisch generierte Beschreibung">
            <a:extLst>
              <a:ext uri="{FF2B5EF4-FFF2-40B4-BE49-F238E27FC236}">
                <a16:creationId xmlns:a16="http://schemas.microsoft.com/office/drawing/2014/main" id="{252C2198-C57B-4486-84CE-F5E9AE0B7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21C19D-8AB2-4DB1-9DDA-AAC561B162EB}"/>
              </a:ext>
            </a:extLst>
          </p:cNvPr>
          <p:cNvSpPr txBox="1"/>
          <p:nvPr userDrawn="1"/>
        </p:nvSpPr>
        <p:spPr>
          <a:xfrm>
            <a:off x="947310" y="4258285"/>
            <a:ext cx="673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>
                <a:solidFill>
                  <a:schemeClr val="bg1"/>
                </a:solidFill>
              </a:rPr>
              <a:t>Danke für Ihr Interesse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D297C2-638C-4125-B9E3-095CED971FDA}"/>
              </a:ext>
            </a:extLst>
          </p:cNvPr>
          <p:cNvSpPr txBox="1"/>
          <p:nvPr userDrawn="1"/>
        </p:nvSpPr>
        <p:spPr>
          <a:xfrm>
            <a:off x="963494" y="5149615"/>
            <a:ext cx="632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/>
              <a:t>Verband Schweizerischer Elektrizitätsunternehmen</a:t>
            </a:r>
          </a:p>
          <a:p>
            <a:r>
              <a:rPr lang="de-CH" sz="2000"/>
              <a:t>Hintere Bahnhofstrasse 10, 5000 Aarau</a:t>
            </a:r>
          </a:p>
        </p:txBody>
      </p:sp>
    </p:spTree>
    <p:extLst>
      <p:ext uri="{BB962C8B-B14F-4D97-AF65-F5344CB8AC3E}">
        <p14:creationId xmlns:p14="http://schemas.microsoft.com/office/powerpoint/2010/main" val="4058169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Frageru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Himmel, Draht, bewölkt enthält.&#10;&#10;Automatisch generierte Beschreibung">
            <a:extLst>
              <a:ext uri="{FF2B5EF4-FFF2-40B4-BE49-F238E27FC236}">
                <a16:creationId xmlns:a16="http://schemas.microsoft.com/office/drawing/2014/main" id="{0A053140-01CC-4821-B954-2B529153B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44D86F-4F52-442E-A7CA-465B469A48F5}"/>
              </a:ext>
            </a:extLst>
          </p:cNvPr>
          <p:cNvSpPr txBox="1"/>
          <p:nvPr userDrawn="1"/>
        </p:nvSpPr>
        <p:spPr>
          <a:xfrm>
            <a:off x="947310" y="4258285"/>
            <a:ext cx="673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>
                <a:solidFill>
                  <a:schemeClr val="bg1"/>
                </a:solidFill>
              </a:rPr>
              <a:t>Fragerunde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20803D6E-DC01-4079-A00D-5D846E3D9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502" y="5197748"/>
            <a:ext cx="6421978" cy="1099171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3495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li+Aufzählung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B0AA5-FECB-4814-B058-EB5C8A28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BA32F-7A3D-4B42-9209-1708EEC9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A7854F-79AE-49DB-8F47-C44D3E1F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ACF6A-4878-41C0-944A-4CA9D61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063485" y="1481138"/>
            <a:ext cx="5040000" cy="4782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566865" y="1421296"/>
            <a:ext cx="5040000" cy="4840355"/>
          </a:xfrm>
        </p:spPr>
        <p:txBody>
          <a:bodyPr/>
          <a:lstStyle>
            <a:lvl1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625475" indent="-268288">
              <a:defRPr/>
            </a:lvl2pPr>
            <a:lvl3pPr marL="893763" indent="-268288">
              <a:tabLst/>
              <a:defRPr/>
            </a:lvl3pPr>
            <a:lvl4pPr marL="1163638" indent="-268288">
              <a:defRPr/>
            </a:lvl4pPr>
            <a:lvl5pPr marL="1431925" indent="-268288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368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customXml" Target="../../customXml/item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7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3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41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208A86-52AE-4ADD-BC70-25BA23DE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6DBA15-49CA-47BC-A6F0-4E7D55F11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56B8AA-31FC-4737-917D-EC4694826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40A6C3-B2EF-42F9-8024-5FE4D459E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ECC9A3-67DF-448B-9875-739497DC8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CB54E-1BDA-4D28-A6E1-94D80CCE1C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91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20366E-6E21-4061-96B4-2B9ECE2D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66725"/>
            <a:ext cx="9976746" cy="72195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A42075-98DA-4B36-8303-227D1A24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548" y="1779104"/>
            <a:ext cx="10273265" cy="448199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A5C0B4-6E87-4C10-8A90-E556D5446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7025" y="6494556"/>
            <a:ext cx="10764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37CC10-F212-4201-B7B7-95143B32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8625" y="6494556"/>
            <a:ext cx="8798188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1061E1-0A11-4E62-8DEB-1D0E4C20B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25" y="6494556"/>
            <a:ext cx="324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1C3DBBF-17C4-49A5-95EA-AE430A4607C7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>
          <a:xfrm>
            <a:off x="1066800" y="1322388"/>
            <a:ext cx="11125200" cy="0"/>
          </a:xfrm>
          <a:prstGeom prst="line">
            <a:avLst/>
          </a:prstGeom>
          <a:ln w="19050">
            <a:solidFill>
              <a:srgbClr val="DA25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63" y="264991"/>
            <a:ext cx="544953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3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rgbClr val="7B7B7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9875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686" userDrawn="1">
          <p15:clr>
            <a:srgbClr val="F26B43"/>
          </p15:clr>
        </p15:guide>
        <p15:guide id="1" orient="horz" pos="2160">
          <p15:clr>
            <a:srgbClr val="F26B43"/>
          </p15:clr>
        </p15:guide>
        <p15:guide id="2" pos="7463" userDrawn="1">
          <p15:clr>
            <a:srgbClr val="F26B43"/>
          </p15:clr>
        </p15:guide>
        <p15:guide id="3" orient="horz" pos="2273">
          <p15:clr>
            <a:srgbClr val="F26B43"/>
          </p15:clr>
        </p15:guide>
        <p15:guide id="4" pos="665">
          <p15:clr>
            <a:srgbClr val="F26B43"/>
          </p15:clr>
        </p15:guide>
        <p15:guide id="5" orient="horz" pos="4178">
          <p15:clr>
            <a:srgbClr val="F26B43"/>
          </p15:clr>
        </p15:guide>
        <p15:guide id="6" orient="horz" pos="1152" userDrawn="1">
          <p15:clr>
            <a:srgbClr val="F26B43"/>
          </p15:clr>
        </p15:guide>
        <p15:guide id="7" orient="horz" pos="250" userDrawn="1">
          <p15:clr>
            <a:srgbClr val="F26B43"/>
          </p15:clr>
        </p15:guide>
        <p15:guide id="8" orient="horz" pos="3944">
          <p15:clr>
            <a:srgbClr val="F26B43"/>
          </p15:clr>
        </p15:guide>
        <p15:guide id="9" orient="horz" pos="495">
          <p15:clr>
            <a:srgbClr val="F26B43"/>
          </p15:clr>
        </p15:guide>
        <p15:guide id="10" orient="horz" pos="833" userDrawn="1">
          <p15:clr>
            <a:srgbClr val="F26B43"/>
          </p15:clr>
        </p15:guide>
        <p15:guide id="11" pos="713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20366E-6E21-4061-96B4-2B9ECE2D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68965"/>
            <a:ext cx="9976746" cy="72195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A42075-98DA-4B36-8303-227D1A24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548" y="1419571"/>
            <a:ext cx="10273265" cy="48415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A5C0B4-6E87-4C10-8A90-E556D5446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7025" y="6494556"/>
            <a:ext cx="10764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37CC10-F212-4201-B7B7-95143B32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8625" y="6494556"/>
            <a:ext cx="8798188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1061E1-0A11-4E62-8DEB-1D0E4C20B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25" y="6494556"/>
            <a:ext cx="324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1C3DBBF-17C4-49A5-95EA-AE430A4607C7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 userDrawn="1"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>
            <a:cxnSpLocks/>
          </p:cNvCxnSpPr>
          <p:nvPr userDrawn="1"/>
        </p:nvCxnSpPr>
        <p:spPr>
          <a:xfrm>
            <a:off x="1066800" y="10220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63" y="264991"/>
            <a:ext cx="544953" cy="5328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5E9C891-026F-4A2F-AE98-AA127AE1EB44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1021715"/>
            <a:ext cx="60587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619F24A-67D8-4FF5-8BFF-0B688B889CE0}"/>
              </a:ext>
            </a:extLst>
          </p:cNvPr>
          <p:cNvSpPr/>
          <p:nvPr userDrawn="1"/>
        </p:nvSpPr>
        <p:spPr>
          <a:xfrm>
            <a:off x="605871" y="922715"/>
            <a:ext cx="198000" cy="19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434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  <p:sldLayoutId id="2147483979" r:id="rId27"/>
    <p:sldLayoutId id="2147483980" r:id="rId28"/>
    <p:sldLayoutId id="2147483981" r:id="rId29"/>
    <p:sldLayoutId id="2147483982" r:id="rId30"/>
    <p:sldLayoutId id="2147483983" r:id="rId31"/>
    <p:sldLayoutId id="2147483984" r:id="rId32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9875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7463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665">
          <p15:clr>
            <a:srgbClr val="F26B43"/>
          </p15:clr>
        </p15:guide>
        <p15:guide id="4" orient="horz" pos="4178">
          <p15:clr>
            <a:srgbClr val="F26B43"/>
          </p15:clr>
        </p15:guide>
        <p15:guide id="5" orient="horz" pos="933">
          <p15:clr>
            <a:srgbClr val="F26B43"/>
          </p15:clr>
        </p15:guide>
        <p15:guide id="6" orient="horz" pos="29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495">
          <p15:clr>
            <a:srgbClr val="F26B43"/>
          </p15:clr>
        </p15:guide>
        <p15:guide id="9" orient="horz" pos="640">
          <p15:clr>
            <a:srgbClr val="F26B43"/>
          </p15:clr>
        </p15:guide>
        <p15:guide id="10" pos="71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20366E-6E21-4061-96B4-2B9ECE2D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68965"/>
            <a:ext cx="9976746" cy="72195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A42075-98DA-4B36-8303-227D1A24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548" y="1419571"/>
            <a:ext cx="10273265" cy="48415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A5C0B4-6E87-4C10-8A90-E556D5446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7025" y="6494556"/>
            <a:ext cx="10764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37CC10-F212-4201-B7B7-95143B32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8625" y="6494556"/>
            <a:ext cx="8798188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1061E1-0A11-4E62-8DEB-1D0E4C20B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25" y="6494556"/>
            <a:ext cx="324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1C3DBBF-17C4-49A5-95EA-AE430A4607C7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 userDrawn="1"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>
            <a:cxnSpLocks/>
          </p:cNvCxnSpPr>
          <p:nvPr userDrawn="1"/>
        </p:nvCxnSpPr>
        <p:spPr>
          <a:xfrm>
            <a:off x="1066800" y="10220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63" y="264991"/>
            <a:ext cx="544953" cy="5328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5E9C891-026F-4A2F-AE98-AA127AE1EB44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1021715"/>
            <a:ext cx="60587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619F24A-67D8-4FF5-8BFF-0B688B889CE0}"/>
              </a:ext>
            </a:extLst>
          </p:cNvPr>
          <p:cNvSpPr/>
          <p:nvPr userDrawn="1"/>
        </p:nvSpPr>
        <p:spPr>
          <a:xfrm>
            <a:off x="605871" y="922715"/>
            <a:ext cx="198000" cy="19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085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  <p:sldLayoutId id="2147484041" r:id="rId24"/>
    <p:sldLayoutId id="2147484042" r:id="rId25"/>
    <p:sldLayoutId id="2147484043" r:id="rId26"/>
    <p:sldLayoutId id="2147484044" r:id="rId27"/>
    <p:sldLayoutId id="2147484045" r:id="rId28"/>
    <p:sldLayoutId id="2147484046" r:id="rId29"/>
    <p:sldLayoutId id="2147484047" r:id="rId30"/>
    <p:sldLayoutId id="2147484048" r:id="rId31"/>
    <p:sldLayoutId id="2147484049" r:id="rId32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9875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7463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665">
          <p15:clr>
            <a:srgbClr val="F26B43"/>
          </p15:clr>
        </p15:guide>
        <p15:guide id="4" orient="horz" pos="4178">
          <p15:clr>
            <a:srgbClr val="F26B43"/>
          </p15:clr>
        </p15:guide>
        <p15:guide id="5" orient="horz" pos="933">
          <p15:clr>
            <a:srgbClr val="F26B43"/>
          </p15:clr>
        </p15:guide>
        <p15:guide id="6" orient="horz" pos="29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495">
          <p15:clr>
            <a:srgbClr val="F26B43"/>
          </p15:clr>
        </p15:guide>
        <p15:guide id="9" orient="horz" pos="640">
          <p15:clr>
            <a:srgbClr val="F26B43"/>
          </p15:clr>
        </p15:guide>
        <p15:guide id="10" pos="713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20366E-6E21-4061-96B4-2B9ECE2D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68965"/>
            <a:ext cx="9976746" cy="72195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A42075-98DA-4B36-8303-227D1A24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548" y="1419571"/>
            <a:ext cx="10273265" cy="48415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A5C0B4-6E87-4C10-8A90-E556D5446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7025" y="6494556"/>
            <a:ext cx="10764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2.11.2023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37CC10-F212-4201-B7B7-95143B32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8625" y="6494556"/>
            <a:ext cx="8798188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2. Parlamentarier Lunch, Landrat,  Dr. Lukas Küng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1061E1-0A11-4E62-8DEB-1D0E4C20B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25" y="6494556"/>
            <a:ext cx="324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1C3DBBF-17C4-49A5-95EA-AE430A4607C7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 userDrawn="1"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>
            <a:cxnSpLocks/>
          </p:cNvCxnSpPr>
          <p:nvPr userDrawn="1"/>
        </p:nvCxnSpPr>
        <p:spPr>
          <a:xfrm>
            <a:off x="1066800" y="10220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63" y="264991"/>
            <a:ext cx="544953" cy="5328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5E9C891-026F-4A2F-AE98-AA127AE1EB44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1021715"/>
            <a:ext cx="60587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619F24A-67D8-4FF5-8BFF-0B688B889CE0}"/>
              </a:ext>
            </a:extLst>
          </p:cNvPr>
          <p:cNvSpPr/>
          <p:nvPr userDrawn="1"/>
        </p:nvSpPr>
        <p:spPr>
          <a:xfrm>
            <a:off x="605871" y="922715"/>
            <a:ext cx="198000" cy="19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436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  <p:sldLayoutId id="2147484100" r:id="rId18"/>
    <p:sldLayoutId id="2147484101" r:id="rId19"/>
    <p:sldLayoutId id="2147484102" r:id="rId20"/>
    <p:sldLayoutId id="2147484103" r:id="rId21"/>
    <p:sldLayoutId id="2147484104" r:id="rId22"/>
    <p:sldLayoutId id="2147484105" r:id="rId23"/>
    <p:sldLayoutId id="2147484106" r:id="rId24"/>
    <p:sldLayoutId id="2147484107" r:id="rId25"/>
    <p:sldLayoutId id="2147484108" r:id="rId26"/>
    <p:sldLayoutId id="2147484109" r:id="rId27"/>
    <p:sldLayoutId id="2147484110" r:id="rId28"/>
    <p:sldLayoutId id="2147484111" r:id="rId29"/>
    <p:sldLayoutId id="2147484112" r:id="rId30"/>
    <p:sldLayoutId id="2147484113" r:id="rId31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9875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7463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665">
          <p15:clr>
            <a:srgbClr val="F26B43"/>
          </p15:clr>
        </p15:guide>
        <p15:guide id="4" orient="horz" pos="4178">
          <p15:clr>
            <a:srgbClr val="F26B43"/>
          </p15:clr>
        </p15:guide>
        <p15:guide id="5" orient="horz" pos="933">
          <p15:clr>
            <a:srgbClr val="F26B43"/>
          </p15:clr>
        </p15:guide>
        <p15:guide id="6" orient="horz" pos="29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495">
          <p15:clr>
            <a:srgbClr val="F26B43"/>
          </p15:clr>
        </p15:guide>
        <p15:guide id="9" orient="horz" pos="640">
          <p15:clr>
            <a:srgbClr val="F26B43"/>
          </p15:clr>
        </p15:guide>
        <p15:guide id="10" pos="713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20366E-6E21-4061-96B4-2B9ECE2D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68965"/>
            <a:ext cx="9976746" cy="72195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A42075-98DA-4B36-8303-227D1A24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548" y="1419571"/>
            <a:ext cx="10273265" cy="48415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A5C0B4-6E87-4C10-8A90-E556D5446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7025" y="6494556"/>
            <a:ext cx="10764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37CC10-F212-4201-B7B7-95143B32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8625" y="6494556"/>
            <a:ext cx="8798188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2. Parlamentarier Lunch, Landrat,  Dr. Lukas Küng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1061E1-0A11-4E62-8DEB-1D0E4C20B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25" y="6494556"/>
            <a:ext cx="324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1C3DBBF-17C4-49A5-95EA-AE430A4607C7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A5E7FFD-4D2B-46CC-824E-27A0B4452787}"/>
              </a:ext>
            </a:extLst>
          </p:cNvPr>
          <p:cNvCxnSpPr>
            <a:cxnSpLocks/>
          </p:cNvCxnSpPr>
          <p:nvPr userDrawn="1"/>
        </p:nvCxnSpPr>
        <p:spPr>
          <a:xfrm>
            <a:off x="1065600" y="10224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>
            <a:cxnSpLocks/>
          </p:cNvCxnSpPr>
          <p:nvPr userDrawn="1"/>
        </p:nvCxnSpPr>
        <p:spPr>
          <a:xfrm>
            <a:off x="1066800" y="1022000"/>
            <a:ext cx="11125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0E6B5E95-8697-4351-8B16-19C999CFF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63" y="264991"/>
            <a:ext cx="544953" cy="5328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5E9C891-026F-4A2F-AE98-AA127AE1EB44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1021715"/>
            <a:ext cx="60587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619F24A-67D8-4FF5-8BFF-0B688B889CE0}"/>
              </a:ext>
            </a:extLst>
          </p:cNvPr>
          <p:cNvSpPr/>
          <p:nvPr userDrawn="1"/>
        </p:nvSpPr>
        <p:spPr>
          <a:xfrm>
            <a:off x="605871" y="922715"/>
            <a:ext cx="198000" cy="19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042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9875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268288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7463">
          <p15:clr>
            <a:srgbClr val="F26B43"/>
          </p15:clr>
        </p15:guide>
        <p15:guide id="2" orient="horz" pos="2273">
          <p15:clr>
            <a:srgbClr val="F26B43"/>
          </p15:clr>
        </p15:guide>
        <p15:guide id="3" pos="665">
          <p15:clr>
            <a:srgbClr val="F26B43"/>
          </p15:clr>
        </p15:guide>
        <p15:guide id="4" orient="horz" pos="4178">
          <p15:clr>
            <a:srgbClr val="F26B43"/>
          </p15:clr>
        </p15:guide>
        <p15:guide id="5" orient="horz" pos="933">
          <p15:clr>
            <a:srgbClr val="F26B43"/>
          </p15:clr>
        </p15:guide>
        <p15:guide id="6" orient="horz" pos="29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495">
          <p15:clr>
            <a:srgbClr val="F26B43"/>
          </p15:clr>
        </p15:guide>
        <p15:guide id="9" orient="horz" pos="640">
          <p15:clr>
            <a:srgbClr val="F26B43"/>
          </p15:clr>
        </p15:guide>
        <p15:guide id="10" pos="71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44F933E-2DE5-4FDD-A660-4638E641D0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894493128"/>
              </p:ext>
            </p:extLst>
          </p:nvPr>
        </p:nvGraphicFramePr>
        <p:xfrm>
          <a:off x="1581" y="1592"/>
          <a:ext cx="1582" cy="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8" imgW="286" imgH="286" progId="TCLayout.ActiveDocument.1">
                  <p:embed/>
                </p:oleObj>
              </mc:Choice>
              <mc:Fallback>
                <p:oleObj name="think-cell Folie" r:id="rId18" imgW="286" imgH="28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644F933E-2DE5-4FDD-A660-4638E641D0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1" y="1592"/>
                        <a:ext cx="1582" cy="1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F1CD9D2-3895-4B68-ACBA-A28EC642C60A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112" cy="1591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90" b="0" i="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430263" y="461976"/>
            <a:ext cx="11330265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430263" y="1634963"/>
            <a:ext cx="11330265" cy="43599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custDataLst>
      <p:custData r:id="rId13"/>
    </p:custDataLst>
    <p:extLst>
      <p:ext uri="{BB962C8B-B14F-4D97-AF65-F5344CB8AC3E}">
        <p14:creationId xmlns:p14="http://schemas.microsoft.com/office/powerpoint/2010/main" val="163535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hf hdr="0"/>
  <p:txStyles>
    <p:titleStyle>
      <a:lvl1pPr algn="l" defTabSz="1216296" rtl="0" eaLnBrk="1" latinLnBrk="0" hangingPunct="1">
        <a:lnSpc>
          <a:spcPts val="2789"/>
        </a:lnSpc>
        <a:spcBef>
          <a:spcPct val="0"/>
        </a:spcBef>
        <a:buNone/>
        <a:defRPr sz="2390" kern="1200">
          <a:solidFill>
            <a:schemeClr val="accent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1216296" rtl="0" eaLnBrk="1" latinLnBrk="0" hangingPunct="1">
        <a:lnSpc>
          <a:spcPts val="2390"/>
        </a:lnSpc>
        <a:spcBef>
          <a:spcPts val="0"/>
        </a:spcBef>
        <a:buClr>
          <a:schemeClr val="accent1"/>
        </a:buClr>
        <a:buFontTx/>
        <a:buNone/>
        <a:defRPr sz="1594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0" indent="0" algn="l" defTabSz="1216296" rtl="0" eaLnBrk="1" latinLnBrk="0" hangingPunct="1">
        <a:lnSpc>
          <a:spcPts val="2390"/>
        </a:lnSpc>
        <a:spcBef>
          <a:spcPts val="0"/>
        </a:spcBef>
        <a:buClr>
          <a:schemeClr val="accent1"/>
        </a:buClr>
        <a:buFontTx/>
        <a:buNone/>
        <a:defRPr sz="1594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0" indent="-239428" algn="l" defTabSz="1216296" rtl="0" eaLnBrk="1" latinLnBrk="0" hangingPunct="1">
        <a:lnSpc>
          <a:spcPts val="239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94" kern="1200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481450" indent="-239428" algn="l" defTabSz="1216296" rtl="0" eaLnBrk="1" latinLnBrk="0" hangingPunct="1">
        <a:lnSpc>
          <a:spcPts val="239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94" kern="1200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836204" indent="-239428" algn="l" defTabSz="1216296" rtl="0" eaLnBrk="1" latinLnBrk="0" hangingPunct="1">
        <a:lnSpc>
          <a:spcPts val="239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94" kern="1200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344815" indent="-304074" algn="l" defTabSz="1216296" rtl="0" eaLnBrk="1" latinLnBrk="0" hangingPunct="1">
        <a:spcBef>
          <a:spcPct val="20000"/>
        </a:spcBef>
        <a:buFont typeface="Arial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6pPr>
      <a:lvl7pPr marL="3952964" indent="-304074" algn="l" defTabSz="1216296" rtl="0" eaLnBrk="1" latinLnBrk="0" hangingPunct="1">
        <a:spcBef>
          <a:spcPct val="20000"/>
        </a:spcBef>
        <a:buFont typeface="Arial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7pPr>
      <a:lvl8pPr marL="4561112" indent="-304074" algn="l" defTabSz="1216296" rtl="0" eaLnBrk="1" latinLnBrk="0" hangingPunct="1">
        <a:spcBef>
          <a:spcPct val="20000"/>
        </a:spcBef>
        <a:buFont typeface="Arial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8pPr>
      <a:lvl9pPr marL="5169260" indent="-304074" algn="l" defTabSz="1216296" rtl="0" eaLnBrk="1" latinLnBrk="0" hangingPunct="1">
        <a:spcBef>
          <a:spcPct val="20000"/>
        </a:spcBef>
        <a:buFont typeface="Arial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1pPr>
      <a:lvl2pPr marL="608149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2pPr>
      <a:lvl3pPr marL="1216296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3pPr>
      <a:lvl4pPr marL="1824445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4pPr>
      <a:lvl5pPr marL="2432593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5pPr>
      <a:lvl6pPr marL="3040741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6pPr>
      <a:lvl7pPr marL="3648890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7pPr>
      <a:lvl8pPr marL="4257037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8pPr>
      <a:lvl9pPr marL="4865186" algn="l" defTabSz="1216296" rtl="0" eaLnBrk="1" latinLnBrk="0" hangingPunct="1">
        <a:defRPr sz="23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sv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2JnCcA4oM_Q" TargetMode="External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Floß enthält.&#10;&#10;Automatisch generierte Beschreibung">
            <a:extLst>
              <a:ext uri="{FF2B5EF4-FFF2-40B4-BE49-F238E27FC236}">
                <a16:creationId xmlns:a16="http://schemas.microsoft.com/office/drawing/2014/main" id="{1B3D4AF7-2F76-4304-8C77-0BD976205F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C67704E-4F5D-40D1-93D2-DECCCAD7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484" y="5045048"/>
            <a:ext cx="8209315" cy="1411357"/>
          </a:xfrm>
        </p:spPr>
        <p:txBody>
          <a:bodyPr>
            <a:normAutofit/>
          </a:bodyPr>
          <a:lstStyle/>
          <a:p>
            <a:r>
              <a:rPr lang="de-CH" sz="3200" dirty="0">
                <a:solidFill>
                  <a:schemeClr val="bg1"/>
                </a:solidFill>
              </a:rPr>
              <a:t>Versorgungssicherheit Strom &amp; Gas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1D5818-7D2F-4A07-BD0D-43FA596F4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484" y="4024970"/>
            <a:ext cx="2698066" cy="868869"/>
          </a:xfrm>
          <a:prstGeom prst="rect">
            <a:avLst/>
          </a:prstGeom>
        </p:spPr>
      </p:pic>
      <p:sp>
        <p:nvSpPr>
          <p:cNvPr id="7" name="Untertitel 3">
            <a:extLst>
              <a:ext uri="{FF2B5EF4-FFF2-40B4-BE49-F238E27FC236}">
                <a16:creationId xmlns:a16="http://schemas.microsoft.com/office/drawing/2014/main" id="{A0061DAF-E5AF-4409-92C5-DDEE93DDE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484" y="5879105"/>
            <a:ext cx="7438109" cy="1530849"/>
          </a:xfrm>
        </p:spPr>
        <p:txBody>
          <a:bodyPr vert="horz" lIns="0" tIns="0" rIns="91440" bIns="45720" rtlCol="0" anchor="t">
            <a:normAutofit/>
          </a:bodyPr>
          <a:lstStyle/>
          <a:p>
            <a:r>
              <a:rPr lang="de-CH" b="0" dirty="0">
                <a:solidFill>
                  <a:schemeClr val="bg1"/>
                </a:solidFill>
                <a:cs typeface="Arial"/>
              </a:rPr>
              <a:t>Dr. Lukas Küng, Geschäftsführer Primeo Netz AG, Leiter OSTRAL</a:t>
            </a:r>
            <a:br>
              <a:rPr lang="de-CH" b="0" dirty="0">
                <a:solidFill>
                  <a:schemeClr val="bg1"/>
                </a:solidFill>
                <a:cs typeface="Arial"/>
              </a:rPr>
            </a:br>
            <a:r>
              <a:rPr lang="de-CH" b="0" dirty="0">
                <a:solidFill>
                  <a:schemeClr val="bg1"/>
                </a:solidFill>
                <a:cs typeface="Arial"/>
              </a:rPr>
              <a:t>2. Parlamentarier Lunch, Landrat, 2.11.2023</a:t>
            </a:r>
          </a:p>
        </p:txBody>
      </p:sp>
    </p:spTree>
    <p:extLst>
      <p:ext uri="{BB962C8B-B14F-4D97-AF65-F5344CB8AC3E}">
        <p14:creationId xmlns:p14="http://schemas.microsoft.com/office/powerpoint/2010/main" val="715883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25E5295-13A8-2005-B70B-0CEEE56634D8}"/>
              </a:ext>
            </a:extLst>
          </p:cNvPr>
          <p:cNvSpPr/>
          <p:nvPr/>
        </p:nvSpPr>
        <p:spPr>
          <a:xfrm>
            <a:off x="1063425" y="1140641"/>
            <a:ext cx="10263388" cy="9861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3C1BC9-DC54-40B5-A496-F4070CB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3DBBF-17C4-49A5-95EA-AE430A4607C7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4AB57C4-E40E-41BA-B5E8-CFE0C79F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71705"/>
            <a:ext cx="9976746" cy="721957"/>
          </a:xfrm>
        </p:spPr>
        <p:txBody>
          <a:bodyPr/>
          <a:lstStyle/>
          <a:p>
            <a:r>
              <a:rPr lang="de-DE" dirty="0"/>
              <a:t>Welche Faktoren können zu einer Strommangellage führen?</a:t>
            </a:r>
            <a:endParaRPr lang="de-CH" dirty="0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F3F87A8C-3110-46FF-B2BF-07615986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8625" y="6494556"/>
            <a:ext cx="8798188" cy="180000"/>
          </a:xfrm>
        </p:spPr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EBF76D-A171-DCF3-4841-3DB7AC3067AE}"/>
              </a:ext>
            </a:extLst>
          </p:cNvPr>
          <p:cNvSpPr txBox="1"/>
          <p:nvPr/>
        </p:nvSpPr>
        <p:spPr>
          <a:xfrm>
            <a:off x="1361310" y="5107228"/>
            <a:ext cx="2780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Grossflächige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Cyberattacken auf kritische Infrastruktur (Kraftwerke, Netze)</a:t>
            </a:r>
          </a:p>
          <a:p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8536D2-3017-6AEA-38A5-00C1FBAE74E3}"/>
              </a:ext>
            </a:extLst>
          </p:cNvPr>
          <p:cNvSpPr txBox="1"/>
          <p:nvPr/>
        </p:nvSpPr>
        <p:spPr>
          <a:xfrm>
            <a:off x="6999766" y="5463261"/>
            <a:ext cx="2806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Langanhaltende Trockenheit</a:t>
            </a:r>
            <a:b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C472391-E769-E320-5091-5511C2759779}"/>
              </a:ext>
            </a:extLst>
          </p:cNvPr>
          <p:cNvSpPr txBox="1"/>
          <p:nvPr/>
        </p:nvSpPr>
        <p:spPr>
          <a:xfrm>
            <a:off x="1146409" y="2278029"/>
            <a:ext cx="232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Mehrere CH Kernkraftwerke</a:t>
            </a:r>
          </a:p>
          <a:p>
            <a:pPr algn="ctr"/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Wochen ausser Betrieb</a:t>
            </a:r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075C960-E8D1-E6B0-A6F8-56E5FCCA06AA}"/>
              </a:ext>
            </a:extLst>
          </p:cNvPr>
          <p:cNvSpPr txBox="1"/>
          <p:nvPr/>
        </p:nvSpPr>
        <p:spPr>
          <a:xfrm>
            <a:off x="8418137" y="3755617"/>
            <a:ext cx="31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Langandauernde Kältewelle in Westeuropa führt zu stark erhöhtem Stromverbrauch</a:t>
            </a:r>
            <a:b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037E79E-85C3-81AF-FADA-2560FCC6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616" y="3444859"/>
            <a:ext cx="1638300" cy="14954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1670218-E661-46B2-D94B-6FA69218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714" y="4966467"/>
            <a:ext cx="1895475" cy="16668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3ED28B9-E207-DB2B-4934-4110AD6FC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67" y="4103922"/>
            <a:ext cx="1457325" cy="140017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72AE6E9-CEF9-E264-8411-B4EDEB382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705" y="2218944"/>
            <a:ext cx="1343025" cy="126682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9147D9-8162-60E5-FD37-868830BF0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091" y="3643784"/>
            <a:ext cx="1514475" cy="140017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E0C1241-FBF3-9621-3145-B070F88A1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946" y="2313340"/>
            <a:ext cx="1085850" cy="120015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FBD8B9AC-435D-61DC-1D61-00F2696BE714}"/>
              </a:ext>
            </a:extLst>
          </p:cNvPr>
          <p:cNvSpPr txBox="1"/>
          <p:nvPr/>
        </p:nvSpPr>
        <p:spPr>
          <a:xfrm rot="10800000" flipH="1" flipV="1">
            <a:off x="977978" y="3812807"/>
            <a:ext cx="2780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 Preise geben für Kraftwerksbetreiber Anreiz, Strom zu verkaufen</a:t>
            </a:r>
            <a:endParaRPr lang="de-CH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7DD4F94-9B4F-AE1D-54D1-CCC93AB06DEF}"/>
              </a:ext>
            </a:extLst>
          </p:cNvPr>
          <p:cNvSpPr txBox="1"/>
          <p:nvPr/>
        </p:nvSpPr>
        <p:spPr>
          <a:xfrm>
            <a:off x="6993703" y="2336660"/>
            <a:ext cx="3525625" cy="94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Grossteil der Kernkraftwerke</a:t>
            </a:r>
          </a:p>
          <a:p>
            <a:pPr algn="ctr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 aus Sicherheitsrisiken</a:t>
            </a:r>
          </a:p>
          <a:p>
            <a:pPr algn="ctr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ausser Betrieb</a:t>
            </a:r>
            <a:endParaRPr lang="de-CH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2DD70EE-D53A-4CC3-ABFF-E9628E1A1EC4}"/>
              </a:ext>
            </a:extLst>
          </p:cNvPr>
          <p:cNvSpPr txBox="1"/>
          <p:nvPr/>
        </p:nvSpPr>
        <p:spPr>
          <a:xfrm>
            <a:off x="1055742" y="1121791"/>
            <a:ext cx="101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Es gibt nicht die eine Strommangellage – es gibt beliebig viele Krisenszenarien. Diese können auf unterschiedliche Ursachen zurückzuführen sein und sich auch bzgl. Vorlaufzeit, Dauer, örtliche Ausdehnung und Intensität unterschieden. </a:t>
            </a:r>
            <a:endParaRPr lang="en-US" dirty="0">
              <a:solidFill>
                <a:schemeClr val="bg1"/>
              </a:solidFill>
            </a:endParaRPr>
          </a:p>
          <a:p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2D3266-9DBA-9C1B-A485-282754ED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434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02F8A23-2CFB-444B-A4FA-D8BE9570B67D}"/>
              </a:ext>
            </a:extLst>
          </p:cNvPr>
          <p:cNvSpPr/>
          <p:nvPr/>
        </p:nvSpPr>
        <p:spPr>
          <a:xfrm>
            <a:off x="7034303" y="2286909"/>
            <a:ext cx="4292510" cy="4110378"/>
          </a:xfrm>
          <a:prstGeom prst="rect">
            <a:avLst/>
          </a:prstGeom>
          <a:noFill/>
          <a:ln w="76200">
            <a:solidFill>
              <a:srgbClr val="FFF25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CH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3C1BC9-DC54-40B5-A496-F4070CB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3DBBF-17C4-49A5-95EA-AE430A4607C7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50F48C6-A8D2-4010-A7AE-3B597437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8625" y="6494556"/>
            <a:ext cx="8798188" cy="180000"/>
          </a:xfrm>
        </p:spPr>
        <p:txBody>
          <a:bodyPr/>
          <a:lstStyle/>
          <a:p>
            <a:r>
              <a:rPr lang="sv-SE"/>
              <a:t>2. Parlamentarier Lunch, Landrat,  Dr. Lukas Küng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6EEAFB-5845-4683-8C6B-1048A5974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" t="998" r="2511" b="1586"/>
          <a:stretch/>
        </p:blipFill>
        <p:spPr>
          <a:xfrm>
            <a:off x="1063425" y="1090929"/>
            <a:ext cx="4998708" cy="559261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D2E1C3E-7D82-46C7-B1B9-92B444744FEE}"/>
              </a:ext>
            </a:extLst>
          </p:cNvPr>
          <p:cNvSpPr/>
          <p:nvPr/>
        </p:nvSpPr>
        <p:spPr>
          <a:xfrm>
            <a:off x="7080782" y="2423981"/>
            <a:ext cx="41276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Strommangellage: OSTRAL Situation</a:t>
            </a:r>
          </a:p>
          <a:p>
            <a:pPr marL="285750" indent="-28575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realistische Gefährdung </a:t>
            </a:r>
          </a:p>
          <a:p>
            <a:pPr marL="285750" indent="-28575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Grösstes Risiko in der Schweiz 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gemäss Bericht zur Nationalen Risikoanalyse BABS 2020</a:t>
            </a:r>
          </a:p>
          <a:p>
            <a:pPr marL="285750" indent="-28575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Hohes Schadenpotential 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Wirtschaft/Gesellschaft bei relativ hoher Eintrittswahrscheinlichkeit</a:t>
            </a:r>
          </a:p>
          <a:p>
            <a:pPr marL="285750" indent="-285750">
              <a:spcAft>
                <a:spcPts val="1200"/>
              </a:spcAft>
              <a:buFont typeface="Symbol" panose="05050102010706020507" pitchFamily="18" charset="2"/>
              <a:buChar char="-"/>
            </a:pPr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3ACE72-272E-4BAA-97C4-A7D138903EC3}"/>
              </a:ext>
            </a:extLst>
          </p:cNvPr>
          <p:cNvSpPr txBox="1"/>
          <p:nvPr/>
        </p:nvSpPr>
        <p:spPr>
          <a:xfrm>
            <a:off x="3680171" y="5487960"/>
            <a:ext cx="3313115" cy="430887"/>
          </a:xfrm>
          <a:prstGeom prst="rect">
            <a:avLst/>
          </a:prstGeom>
          <a:solidFill>
            <a:schemeClr val="bg1"/>
          </a:solidFill>
          <a:ln w="9525">
            <a:solidFill>
              <a:srgbClr val="DCDCDC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de-CH" sz="1100" u="sng" dirty="0"/>
              <a:t>Quelle</a:t>
            </a:r>
            <a:r>
              <a:rPr lang="de-CH" sz="1100" dirty="0"/>
              <a:t>: Bundesamt für Bevölkerungsschutz BABS,</a:t>
            </a:r>
          </a:p>
          <a:p>
            <a:r>
              <a:rPr lang="de-CH" sz="1100" dirty="0"/>
              <a:t> «Katastrophen und Notlagen Schweiz </a:t>
            </a:r>
            <a:r>
              <a:rPr lang="de-CH" sz="1100" b="1" dirty="0">
                <a:solidFill>
                  <a:srgbClr val="707173"/>
                </a:solidFill>
              </a:rPr>
              <a:t>2020</a:t>
            </a:r>
            <a:r>
              <a:rPr lang="de-CH" sz="1100" dirty="0"/>
              <a:t>»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938F2B-DD03-4899-B568-C576AD677FF0}"/>
              </a:ext>
            </a:extLst>
          </p:cNvPr>
          <p:cNvSpPr txBox="1"/>
          <p:nvPr/>
        </p:nvSpPr>
        <p:spPr>
          <a:xfrm>
            <a:off x="3680169" y="4818005"/>
            <a:ext cx="3312000" cy="600164"/>
          </a:xfrm>
          <a:prstGeom prst="rect">
            <a:avLst/>
          </a:prstGeom>
          <a:solidFill>
            <a:schemeClr val="bg1"/>
          </a:solidFill>
          <a:ln w="9525">
            <a:solidFill>
              <a:srgbClr val="DCDCDC"/>
            </a:solidFill>
          </a:ln>
          <a:effectLst/>
        </p:spPr>
        <p:txBody>
          <a:bodyPr wrap="square" rtlCol="0">
            <a:spAutoFit/>
          </a:bodyPr>
          <a:lstStyle/>
          <a:p>
            <a:pPr marL="538163" indent="-538163"/>
            <a:r>
              <a:rPr lang="de-CH" sz="1100">
                <a:solidFill>
                  <a:srgbClr val="00B050"/>
                </a:solidFill>
              </a:rPr>
              <a:t>grün</a:t>
            </a:r>
            <a:r>
              <a:rPr lang="de-CH" sz="1100"/>
              <a:t>	naturbedingte Gefährdungen</a:t>
            </a:r>
          </a:p>
          <a:p>
            <a:pPr marL="538163" indent="-538163"/>
            <a:r>
              <a:rPr lang="de-CH" sz="1100">
                <a:solidFill>
                  <a:srgbClr val="0070C0"/>
                </a:solidFill>
              </a:rPr>
              <a:t>blau</a:t>
            </a:r>
            <a:r>
              <a:rPr lang="de-CH" sz="1100"/>
              <a:t>	technikbedingte Gefährdungen</a:t>
            </a:r>
          </a:p>
          <a:p>
            <a:pPr marL="538163" indent="-538163"/>
            <a:r>
              <a:rPr lang="de-CH" sz="1100">
                <a:solidFill>
                  <a:srgbClr val="FFC000"/>
                </a:solidFill>
              </a:rPr>
              <a:t>orange</a:t>
            </a:r>
            <a:r>
              <a:rPr lang="de-CH" sz="1100"/>
              <a:t>	gesellschaftsbedingte Gefährdungen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678C49-76F6-4673-9847-58DED66A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71705"/>
            <a:ext cx="9976746" cy="721957"/>
          </a:xfrm>
        </p:spPr>
        <p:txBody>
          <a:bodyPr/>
          <a:lstStyle/>
          <a:p>
            <a:r>
              <a:rPr lang="de-CH"/>
              <a:t>Grosses </a:t>
            </a:r>
            <a:r>
              <a:rPr lang="de-CH" err="1"/>
              <a:t>Eintretensrisiko</a:t>
            </a:r>
            <a:r>
              <a:rPr lang="de-CH"/>
              <a:t>, enorme Konsequenzen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9453AA8C-9E4A-4B84-BC9F-DF03A5EFC3AF}"/>
              </a:ext>
            </a:extLst>
          </p:cNvPr>
          <p:cNvSpPr txBox="1">
            <a:spLocks/>
          </p:cNvSpPr>
          <p:nvPr/>
        </p:nvSpPr>
        <p:spPr>
          <a:xfrm>
            <a:off x="1579425" y="6646956"/>
            <a:ext cx="10764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30. September 2021</a:t>
            </a:r>
            <a:endParaRPr lang="de-CH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A1ED8176-F2BC-4E69-A32F-50BA8F89BDAF}"/>
              </a:ext>
            </a:extLst>
          </p:cNvPr>
          <p:cNvSpPr txBox="1">
            <a:spLocks/>
          </p:cNvSpPr>
          <p:nvPr/>
        </p:nvSpPr>
        <p:spPr>
          <a:xfrm>
            <a:off x="2681025" y="6646956"/>
            <a:ext cx="8798188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Medienhintergrundgespräch OSTRAL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F984E2F-DC86-998C-CE1F-376E8955C3BA}"/>
              </a:ext>
            </a:extLst>
          </p:cNvPr>
          <p:cNvSpPr/>
          <p:nvPr/>
        </p:nvSpPr>
        <p:spPr>
          <a:xfrm>
            <a:off x="4911365" y="2163338"/>
            <a:ext cx="989814" cy="927848"/>
          </a:xfrm>
          <a:prstGeom prst="ellipse">
            <a:avLst/>
          </a:prstGeom>
          <a:noFill/>
          <a:ln w="76200">
            <a:solidFill>
              <a:srgbClr val="FFF2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4FB5C35-BCA2-BC13-588B-DC8083B49E6F}"/>
              </a:ext>
            </a:extLst>
          </p:cNvPr>
          <p:cNvCxnSpPr/>
          <p:nvPr/>
        </p:nvCxnSpPr>
        <p:spPr>
          <a:xfrm>
            <a:off x="5910605" y="2619718"/>
            <a:ext cx="1084083" cy="0"/>
          </a:xfrm>
          <a:prstGeom prst="straightConnector1">
            <a:avLst/>
          </a:prstGeom>
          <a:ln w="76200">
            <a:solidFill>
              <a:srgbClr val="FFF2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40D151-5428-1A26-4909-B77077E8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7684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74BC812-361E-4DC3-8F7A-31828556E079}"/>
              </a:ext>
            </a:extLst>
          </p:cNvPr>
          <p:cNvSpPr/>
          <p:nvPr/>
        </p:nvSpPr>
        <p:spPr>
          <a:xfrm>
            <a:off x="0" y="0"/>
            <a:ext cx="12189331" cy="6858000"/>
          </a:xfrm>
          <a:prstGeom prst="rect">
            <a:avLst/>
          </a:prstGeom>
          <a:solidFill>
            <a:srgbClr val="716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716E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BF2F6F-F3A2-4ACA-8596-8E5ACBB37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054" y="4151158"/>
            <a:ext cx="6422577" cy="1411357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Was passiert im Fall einer Strommangellage?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29EAC39-4BBF-4657-A5C6-3DD3B88B21C9}"/>
              </a:ext>
            </a:extLst>
          </p:cNvPr>
          <p:cNvSpPr/>
          <p:nvPr/>
        </p:nvSpPr>
        <p:spPr>
          <a:xfrm>
            <a:off x="-608635" y="4359526"/>
            <a:ext cx="385255" cy="2964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43C166A-CF1A-4685-A833-C6C0C7A9349B}"/>
              </a:ext>
            </a:extLst>
          </p:cNvPr>
          <p:cNvGrpSpPr/>
          <p:nvPr/>
        </p:nvGrpSpPr>
        <p:grpSpPr>
          <a:xfrm flipH="1">
            <a:off x="10668014" y="309568"/>
            <a:ext cx="1274400" cy="10628338"/>
            <a:chOff x="376260" y="288368"/>
            <a:chExt cx="1273536" cy="10628338"/>
          </a:xfrm>
        </p:grpSpPr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17A6D94F-14A1-4264-A84D-4EB0088ADD52}"/>
                </a:ext>
              </a:extLst>
            </p:cNvPr>
            <p:cNvCxnSpPr/>
            <p:nvPr/>
          </p:nvCxnSpPr>
          <p:spPr>
            <a:xfrm rot="16200000">
              <a:off x="-1166725" y="8548156"/>
              <a:ext cx="4737100" cy="0"/>
            </a:xfrm>
            <a:prstGeom prst="line">
              <a:avLst/>
            </a:prstGeom>
            <a:ln w="31750">
              <a:solidFill>
                <a:srgbClr val="FFF2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2EB20ACB-52AE-43A5-852E-77FC74A102F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19162" y="4501222"/>
              <a:ext cx="7881289" cy="0"/>
            </a:xfrm>
            <a:prstGeom prst="line">
              <a:avLst/>
            </a:prstGeom>
            <a:ln w="31750">
              <a:solidFill>
                <a:srgbClr val="FFF2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B1CB197-CCC1-4080-9F7C-84BF8913D9A2}"/>
                </a:ext>
              </a:extLst>
            </p:cNvPr>
            <p:cNvSpPr/>
            <p:nvPr/>
          </p:nvSpPr>
          <p:spPr>
            <a:xfrm rot="16200000">
              <a:off x="1048728" y="1682053"/>
              <a:ext cx="324000" cy="324000"/>
            </a:xfrm>
            <a:prstGeom prst="ellipse">
              <a:avLst/>
            </a:prstGeom>
            <a:solidFill>
              <a:srgbClr val="FFF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5129629A-EB26-48B6-9A17-DBBE5176E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783" y="4506181"/>
              <a:ext cx="0" cy="4108967"/>
            </a:xfrm>
            <a:prstGeom prst="line">
              <a:avLst/>
            </a:prstGeom>
            <a:ln w="31750">
              <a:solidFill>
                <a:srgbClr val="FFF2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5A514C54-3E14-4175-959E-D247DF0D6D30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749796" y="6630005"/>
              <a:ext cx="1800000" cy="0"/>
            </a:xfrm>
            <a:prstGeom prst="line">
              <a:avLst/>
            </a:prstGeom>
            <a:ln w="31750">
              <a:solidFill>
                <a:srgbClr val="FFF2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ADCB41BD-2470-41A5-8046-CFDE6D5CDB9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774143" y="3873926"/>
              <a:ext cx="3960000" cy="9741"/>
            </a:xfrm>
            <a:prstGeom prst="line">
              <a:avLst/>
            </a:prstGeom>
            <a:ln w="31750">
              <a:solidFill>
                <a:srgbClr val="FFF2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5D28FAC-A86A-47D6-BDE0-6FD20DFB51C2}"/>
                </a:ext>
              </a:extLst>
            </p:cNvPr>
            <p:cNvSpPr/>
            <p:nvPr/>
          </p:nvSpPr>
          <p:spPr>
            <a:xfrm rot="16200000">
              <a:off x="700260" y="4192281"/>
              <a:ext cx="324000" cy="324000"/>
            </a:xfrm>
            <a:prstGeom prst="ellipse">
              <a:avLst/>
            </a:prstGeom>
            <a:solidFill>
              <a:srgbClr val="FFF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BC178C2-394F-4183-8010-DD4BBE7AA0CF}"/>
                </a:ext>
              </a:extLst>
            </p:cNvPr>
            <p:cNvSpPr/>
            <p:nvPr/>
          </p:nvSpPr>
          <p:spPr>
            <a:xfrm rot="16200000">
              <a:off x="376260" y="288368"/>
              <a:ext cx="324000" cy="324000"/>
            </a:xfrm>
            <a:prstGeom prst="ellipse">
              <a:avLst/>
            </a:prstGeom>
            <a:solidFill>
              <a:srgbClr val="FFF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9BCF70F6-2965-4D77-863F-00E0CFDE7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56510" y="-1001476"/>
            <a:ext cx="4798139" cy="415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7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3C1BC9-DC54-40B5-A496-F4070CB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3DBBF-17C4-49A5-95EA-AE430A4607C7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F50EB0-7732-4B50-8CCA-660926D9B272}"/>
              </a:ext>
            </a:extLst>
          </p:cNvPr>
          <p:cNvSpPr txBox="1"/>
          <p:nvPr/>
        </p:nvSpPr>
        <p:spPr>
          <a:xfrm>
            <a:off x="8520691" y="6113336"/>
            <a:ext cx="3328027" cy="707886"/>
          </a:xfrm>
          <a:prstGeom prst="rect">
            <a:avLst/>
          </a:prstGeom>
          <a:noFill/>
          <a:ln>
            <a:solidFill>
              <a:srgbClr val="DCDCDC"/>
            </a:solidFill>
          </a:ln>
        </p:spPr>
        <p:txBody>
          <a:bodyPr wrap="square" rtlCol="0">
            <a:spAutoFit/>
          </a:bodyPr>
          <a:lstStyle/>
          <a:p>
            <a:pPr marL="360363" indent="-360363"/>
            <a:r>
              <a:rPr lang="de-CH" sz="1000"/>
              <a:t>DWL	Delegierter für wirtschaftliche Landesversorgung</a:t>
            </a:r>
          </a:p>
          <a:p>
            <a:pPr marL="360363" indent="-360363"/>
            <a:r>
              <a:rPr lang="de-CH" sz="1000"/>
              <a:t>WL 	Wirtschaftliche Landesversorgung des Bundes</a:t>
            </a:r>
          </a:p>
          <a:p>
            <a:pPr marL="360363" indent="-360363"/>
            <a:r>
              <a:rPr lang="de-CH" sz="1000"/>
              <a:t>BG 	Bereitschaftsgrad </a:t>
            </a:r>
          </a:p>
          <a:p>
            <a:pPr marL="360363" indent="-360363"/>
            <a:r>
              <a:rPr lang="de-CH" sz="1000"/>
              <a:t>BVO	Bewirtschaftungsverordnungen Elektrizität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400C465-90DA-4E7A-8964-D325314AD97C}"/>
              </a:ext>
            </a:extLst>
          </p:cNvPr>
          <p:cNvSpPr/>
          <p:nvPr/>
        </p:nvSpPr>
        <p:spPr>
          <a:xfrm>
            <a:off x="1000665" y="4092062"/>
            <a:ext cx="2581974" cy="1622418"/>
          </a:xfrm>
          <a:prstGeom prst="rect">
            <a:avLst/>
          </a:prstGeom>
          <a:solidFill>
            <a:srgbClr val="EBEBEB"/>
          </a:solid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54000" bIns="36000" rtlCol="0" anchor="ctr"/>
          <a:lstStyle/>
          <a:p>
            <a:pPr fontAlgn="ctr"/>
            <a:r>
              <a:rPr lang="de-CH" sz="1400" b="1">
                <a:solidFill>
                  <a:schemeClr val="tx1"/>
                </a:solidFill>
              </a:rPr>
              <a:t>BG 1</a:t>
            </a:r>
            <a:endParaRPr lang="de-CH" sz="1400">
              <a:solidFill>
                <a:schemeClr val="tx1"/>
              </a:solidFill>
            </a:endParaRPr>
          </a:p>
          <a:p>
            <a:pPr fontAlgn="ctr">
              <a:spcAft>
                <a:spcPts val="600"/>
              </a:spcAft>
            </a:pPr>
            <a:r>
              <a:rPr lang="de-CH" sz="1400" b="1">
                <a:solidFill>
                  <a:schemeClr val="tx1"/>
                </a:solidFill>
              </a:rPr>
              <a:t>Überwachung der Versorgungslage</a:t>
            </a:r>
          </a:p>
          <a:p>
            <a:pPr fontAlgn="ctr"/>
            <a:endParaRPr lang="de-CH" sz="1400">
              <a:solidFill>
                <a:schemeClr val="tx1"/>
              </a:solidFill>
            </a:endParaRPr>
          </a:p>
          <a:p>
            <a:pPr fontAlgn="ctr"/>
            <a:r>
              <a:rPr lang="de-CH" sz="1400">
                <a:solidFill>
                  <a:schemeClr val="tx1"/>
                </a:solidFill>
              </a:rPr>
              <a:t>Monitoring der Speicher und des Verbrauchs (Aufgabe WL)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5DEA6CF-9C63-400A-88B2-9CA82AFAE7E6}"/>
              </a:ext>
            </a:extLst>
          </p:cNvPr>
          <p:cNvSpPr/>
          <p:nvPr/>
        </p:nvSpPr>
        <p:spPr>
          <a:xfrm>
            <a:off x="3725617" y="3732062"/>
            <a:ext cx="2592000" cy="1982418"/>
          </a:xfrm>
          <a:prstGeom prst="rect">
            <a:avLst/>
          </a:prstGeom>
          <a:solidFill>
            <a:srgbClr val="EBEBEB"/>
          </a:solid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54000" bIns="36000" rtlCol="0" anchor="ctr"/>
          <a:lstStyle/>
          <a:p>
            <a:pPr fontAlgn="ctr"/>
            <a:r>
              <a:rPr lang="de-CH" sz="1400" b="1" dirty="0">
                <a:solidFill>
                  <a:schemeClr val="tx1"/>
                </a:solidFill>
              </a:rPr>
              <a:t>BG 2</a:t>
            </a:r>
          </a:p>
          <a:p>
            <a:pPr fontAlgn="ctr">
              <a:spcAft>
                <a:spcPts val="600"/>
              </a:spcAft>
            </a:pPr>
            <a:r>
              <a:rPr lang="de-CH" sz="1400" b="1" dirty="0">
                <a:solidFill>
                  <a:schemeClr val="tx1"/>
                </a:solidFill>
              </a:rPr>
              <a:t>Erhöhte Bereitschaft</a:t>
            </a:r>
            <a:endParaRPr lang="de-CH" sz="1400" dirty="0">
              <a:solidFill>
                <a:schemeClr val="tx1"/>
              </a:solidFill>
              <a:ea typeface="+mn-lt"/>
              <a:cs typeface="+mn-lt"/>
            </a:endParaRPr>
          </a:p>
          <a:p>
            <a:pPr marL="180975" indent="-180975" fontAlgn="ctr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chemeClr val="tx1"/>
                </a:solidFill>
                <a:ea typeface="+mn-lt"/>
                <a:cs typeface="+mn-lt"/>
              </a:rPr>
              <a:t>OSTRAL wird alarmiert</a:t>
            </a:r>
          </a:p>
          <a:p>
            <a:pPr marL="180975" indent="-180975" fontAlgn="ctr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chemeClr val="tx1"/>
                </a:solidFill>
              </a:rPr>
              <a:t>24h Organisation startet 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chemeClr val="tx1"/>
                </a:solidFill>
                <a:ea typeface="+mn-lt"/>
                <a:cs typeface="+mn-lt"/>
              </a:rPr>
              <a:t>Kommunikation </a:t>
            </a:r>
            <a:r>
              <a:rPr lang="de-CH" sz="1400" dirty="0" err="1">
                <a:solidFill>
                  <a:schemeClr val="tx1"/>
                </a:solidFill>
                <a:ea typeface="+mn-lt"/>
                <a:cs typeface="+mn-lt"/>
              </a:rPr>
              <a:t>Sparappellean</a:t>
            </a:r>
            <a:r>
              <a:rPr lang="de-CH" sz="1400" dirty="0">
                <a:solidFill>
                  <a:schemeClr val="tx1"/>
                </a:solidFill>
                <a:ea typeface="+mn-lt"/>
                <a:cs typeface="+mn-lt"/>
              </a:rPr>
              <a:t> die Öffentlichkeit </a:t>
            </a:r>
            <a:br>
              <a:rPr lang="de-CH" sz="140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de-CH" sz="1400" dirty="0">
                <a:solidFill>
                  <a:schemeClr val="tx1"/>
                </a:solidFill>
                <a:ea typeface="+mn-lt"/>
                <a:cs typeface="+mn-lt"/>
              </a:rPr>
              <a:t>(Aufgabe Behörden, WL)</a:t>
            </a:r>
            <a:endParaRPr lang="de-CH" sz="14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A3B639B-83AA-4FD1-80FE-C38ADCB1918A}"/>
              </a:ext>
            </a:extLst>
          </p:cNvPr>
          <p:cNvSpPr/>
          <p:nvPr/>
        </p:nvSpPr>
        <p:spPr>
          <a:xfrm>
            <a:off x="6460595" y="3352010"/>
            <a:ext cx="2592000" cy="2362469"/>
          </a:xfrm>
          <a:prstGeom prst="rect">
            <a:avLst/>
          </a:prstGeom>
          <a:solidFill>
            <a:srgbClr val="EBEBEB"/>
          </a:solid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54000" bIns="36000" rtlCol="0" anchor="t"/>
          <a:lstStyle/>
          <a:p>
            <a:pPr fontAlgn="ctr"/>
            <a:r>
              <a:rPr lang="de-CH" sz="1400" b="1">
                <a:solidFill>
                  <a:schemeClr val="tx1"/>
                </a:solidFill>
              </a:rPr>
              <a:t>BG 3</a:t>
            </a:r>
          </a:p>
          <a:p>
            <a:pPr fontAlgn="ctr">
              <a:spcAft>
                <a:spcPts val="600"/>
              </a:spcAft>
            </a:pPr>
            <a:r>
              <a:rPr lang="de-CH" sz="1400" b="1">
                <a:solidFill>
                  <a:schemeClr val="tx1"/>
                </a:solidFill>
              </a:rPr>
              <a:t>Antrag zur Inkraftsetzung BVO</a:t>
            </a:r>
            <a:endParaRPr lang="de-CH" sz="1400" b="1">
              <a:solidFill>
                <a:schemeClr val="tx1"/>
              </a:solidFill>
              <a:cs typeface="Arial"/>
            </a:endParaRPr>
          </a:p>
          <a:p>
            <a:pPr fontAlgn="ctr">
              <a:spcAft>
                <a:spcPts val="300"/>
              </a:spcAft>
            </a:pPr>
            <a:endParaRPr lang="de-CH" sz="1100">
              <a:solidFill>
                <a:schemeClr val="tx1"/>
              </a:solidFill>
            </a:endParaRPr>
          </a:p>
          <a:p>
            <a:pPr marL="180975" indent="-180975" fontAlgn="ctr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400">
                <a:solidFill>
                  <a:schemeClr val="tx1"/>
                </a:solidFill>
              </a:rPr>
              <a:t>DWL beantragt  </a:t>
            </a:r>
            <a:r>
              <a:rPr lang="de-CH" sz="1400" err="1">
                <a:solidFill>
                  <a:schemeClr val="tx1"/>
                </a:solidFill>
              </a:rPr>
              <a:t>Inkraft</a:t>
            </a:r>
            <a:r>
              <a:rPr lang="de-CH" sz="1400">
                <a:solidFill>
                  <a:schemeClr val="tx1"/>
                </a:solidFill>
              </a:rPr>
              <a:t>-setzung Bewirtschaftungs-</a:t>
            </a:r>
            <a:r>
              <a:rPr lang="de-CH" sz="1400" err="1">
                <a:solidFill>
                  <a:schemeClr val="tx1"/>
                </a:solidFill>
              </a:rPr>
              <a:t>massnahmen</a:t>
            </a:r>
            <a:endParaRPr lang="de-CH" sz="1400">
              <a:solidFill>
                <a:schemeClr val="tx1"/>
              </a:solidFill>
            </a:endParaRPr>
          </a:p>
          <a:p>
            <a:pPr marL="180975" indent="-180975" fontAlgn="ctr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400">
                <a:solidFill>
                  <a:schemeClr val="tx1"/>
                </a:solidFill>
              </a:rPr>
              <a:t>Ämterkonsultation</a:t>
            </a:r>
            <a:endParaRPr lang="de-CH" sz="1400">
              <a:solidFill>
                <a:schemeClr val="tx1"/>
              </a:solidFill>
              <a:cs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081EF5A-A08A-4576-BD86-BE7E9821D470}"/>
              </a:ext>
            </a:extLst>
          </p:cNvPr>
          <p:cNvSpPr/>
          <p:nvPr/>
        </p:nvSpPr>
        <p:spPr>
          <a:xfrm>
            <a:off x="9195573" y="3012062"/>
            <a:ext cx="2640328" cy="2702418"/>
          </a:xfrm>
          <a:prstGeom prst="rect">
            <a:avLst/>
          </a:prstGeom>
          <a:solidFill>
            <a:srgbClr val="EBEBEB"/>
          </a:solid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36000" rIns="54000" bIns="36000" rtlCol="0" anchor="t"/>
          <a:lstStyle/>
          <a:p>
            <a:pPr fontAlgn="ctr"/>
            <a:r>
              <a:rPr lang="de-CH" sz="1400" b="1">
                <a:solidFill>
                  <a:schemeClr val="tx1"/>
                </a:solidFill>
              </a:rPr>
              <a:t>BG 4</a:t>
            </a:r>
          </a:p>
          <a:p>
            <a:pPr fontAlgn="ctr">
              <a:spcAft>
                <a:spcPts val="600"/>
              </a:spcAft>
            </a:pPr>
            <a:r>
              <a:rPr lang="de-CH" sz="1400" b="1">
                <a:solidFill>
                  <a:schemeClr val="tx1"/>
                </a:solidFill>
              </a:rPr>
              <a:t>Umsetzung BVO*</a:t>
            </a:r>
          </a:p>
          <a:p>
            <a:pPr marL="180975" indent="-180975" fontAlgn="ctr">
              <a:lnSpc>
                <a:spcPts val="18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CH" sz="1400">
                <a:solidFill>
                  <a:schemeClr val="tx1"/>
                </a:solidFill>
                <a:sym typeface="Wingdings" panose="05000000000000000000" pitchFamily="2" charset="2"/>
              </a:rPr>
              <a:t>Bundesrat setzt Verordnung(en) in Kraft</a:t>
            </a:r>
          </a:p>
          <a:p>
            <a:pPr marL="180975" indent="-180975" fontAlgn="ctr">
              <a:lnSpc>
                <a:spcPts val="18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CH" sz="1400">
                <a:solidFill>
                  <a:schemeClr val="tx1"/>
                </a:solidFill>
                <a:sym typeface="Wingdings" panose="05000000000000000000" pitchFamily="2" charset="2"/>
              </a:rPr>
              <a:t>Kommunikation erfolgt durch den Bund</a:t>
            </a:r>
            <a:endParaRPr lang="de-CH" sz="1400">
              <a:solidFill>
                <a:schemeClr val="tx1"/>
              </a:solidFill>
              <a:cs typeface="Arial"/>
            </a:endParaRPr>
          </a:p>
          <a:p>
            <a:pPr marL="180975" indent="-180975" fontAlgn="ctr">
              <a:lnSpc>
                <a:spcPts val="18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CH" sz="1400">
                <a:solidFill>
                  <a:schemeClr val="tx1"/>
                </a:solidFill>
                <a:sym typeface="Wingdings" panose="05000000000000000000" pitchFamily="2" charset="2"/>
              </a:rPr>
              <a:t>Umsetzung der Massnahmen mit Unterstützung OSTRAL</a:t>
            </a:r>
            <a:endParaRPr lang="de-CH" sz="1400">
              <a:solidFill>
                <a:schemeClr val="tx1"/>
              </a:solidFill>
              <a:cs typeface="Arial"/>
            </a:endParaRPr>
          </a:p>
          <a:p>
            <a:pPr marL="180975" indent="-180975" fontAlgn="ctr">
              <a:lnSpc>
                <a:spcPts val="18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CH" sz="1400">
                <a:solidFill>
                  <a:schemeClr val="tx1"/>
                </a:solidFill>
                <a:sym typeface="Wingdings" panose="05000000000000000000" pitchFamily="2" charset="2"/>
              </a:rPr>
              <a:t>Überwachung Vollzug und</a:t>
            </a:r>
            <a:br>
              <a:rPr lang="de-CH" sz="140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CH" sz="1400">
                <a:solidFill>
                  <a:schemeClr val="tx1"/>
                </a:solidFill>
                <a:sym typeface="Wingdings" panose="05000000000000000000" pitchFamily="2" charset="2"/>
              </a:rPr>
              <a:t>Wirkung der Massnahmen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E540A5-3EF3-4A63-A884-E2A215A37611}"/>
              </a:ext>
            </a:extLst>
          </p:cNvPr>
          <p:cNvSpPr txBox="1"/>
          <p:nvPr/>
        </p:nvSpPr>
        <p:spPr>
          <a:xfrm>
            <a:off x="5207267" y="6317233"/>
            <a:ext cx="331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de-CH" sz="1000"/>
              <a:t>* 	Die Bewirtschaftungsmassnahmen können einzeln</a:t>
            </a:r>
            <a:br>
              <a:rPr lang="de-CH" sz="1000"/>
            </a:br>
            <a:r>
              <a:rPr lang="de-CH" sz="1000"/>
              <a:t>oder kombiniert zum Einsatz kommen.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CEAE198-D288-469D-AEE3-C8077003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81979"/>
            <a:ext cx="9976746" cy="721957"/>
          </a:xfrm>
        </p:spPr>
        <p:txBody>
          <a:bodyPr/>
          <a:lstStyle/>
          <a:p>
            <a:r>
              <a:rPr lang="de-CH"/>
              <a:t>Von der Überwachung bis zum Krisenfall – Bereitschaftsgrade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838033AF-A593-4A03-922D-8A81EA17C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8625" y="6494556"/>
            <a:ext cx="8798188" cy="180000"/>
          </a:xfrm>
        </p:spPr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D2EA44-DC0E-8D66-1F03-2F32E2239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00" y="1785591"/>
            <a:ext cx="2166938" cy="15049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BC4C66A-3104-E91D-CBD8-04CC003FF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46" y="2445350"/>
            <a:ext cx="2494648" cy="146615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2878163-2E98-589A-3958-6D86B263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759" y="1464323"/>
            <a:ext cx="2025896" cy="150495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C64F302-A75D-B9F6-49F5-A215B6A2D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739" y="1696264"/>
            <a:ext cx="1243905" cy="127170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D62A6D9-85F2-A7C6-3534-02982BE44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624" y="2295910"/>
            <a:ext cx="1283099" cy="1374749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3B3287-284A-133D-C790-ABB412CA9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80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82623BE-FCC2-729E-0FBA-8273F7E0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64EA82-0BBF-416B-4606-61A113EA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14</a:t>
            </a:fld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B089B5-2FB4-615C-117C-7A46B1C6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Wenn der Strom knapp wird, kann der Bundesrat verschiedene Massnahmen anordnen</a:t>
            </a:r>
          </a:p>
        </p:txBody>
      </p:sp>
      <p:graphicFrame>
        <p:nvGraphicFramePr>
          <p:cNvPr id="5" name="Inhaltsplatzhalter 5">
            <a:extLst>
              <a:ext uri="{FF2B5EF4-FFF2-40B4-BE49-F238E27FC236}">
                <a16:creationId xmlns:a16="http://schemas.microsoft.com/office/drawing/2014/main" id="{0350AEB4-8E65-6C6E-5CAB-1C6B4F0B80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309646"/>
              </p:ext>
            </p:extLst>
          </p:nvPr>
        </p:nvGraphicFramePr>
        <p:xfrm>
          <a:off x="1042221" y="1482762"/>
          <a:ext cx="10284591" cy="4677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2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561">
                <a:tc>
                  <a:txBody>
                    <a:bodyPr/>
                    <a:lstStyle/>
                    <a:p>
                      <a:endParaRPr lang="de-CH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/>
                      <a:r>
                        <a:rPr lang="de-CH" sz="1600" dirty="0">
                          <a:solidFill>
                            <a:schemeClr val="tx1"/>
                          </a:solidFill>
                        </a:rPr>
                        <a:t>Wirtschaftliche Landesversorgung</a:t>
                      </a:r>
                      <a:br>
                        <a:rPr lang="de-CH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de-CH" sz="1600" dirty="0">
                          <a:solidFill>
                            <a:schemeClr val="tx1"/>
                          </a:solidFill>
                        </a:rPr>
                        <a:t>des Bundes (WL)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/>
                      <a:endParaRPr lang="de-CH" sz="1800" dirty="0">
                        <a:solidFill>
                          <a:srgbClr val="FFF258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959">
                <a:tc>
                  <a:txBody>
                    <a:bodyPr/>
                    <a:lstStyle/>
                    <a:p>
                      <a:pPr algn="r"/>
                      <a:r>
                        <a:rPr lang="de-CH" sz="1600" b="1" dirty="0"/>
                        <a:t>BG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68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«Normalzustand»</a:t>
                      </a:r>
                    </a:p>
                    <a:p>
                      <a:pPr marL="285750" indent="-1968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überwacht die Versorgungslage </a:t>
                      </a:r>
                    </a:p>
                    <a:p>
                      <a:pPr marL="285750" indent="-1968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eskaliert bei Anzeichen einer Mangellage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optimiert und aktualisiert Prozesse</a:t>
                      </a:r>
                    </a:p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instruiert und unterstützt VNB</a:t>
                      </a:r>
                    </a:p>
                    <a:p>
                      <a:pPr marL="342900" marR="0" indent="-25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400" dirty="0"/>
                        <a:t>kontaktiert und sensibilisiert Grossverbraucher</a:t>
                      </a:r>
                    </a:p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stellt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dirty="0"/>
                        <a:t>Vorbereitung sicher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284">
                <a:tc>
                  <a:txBody>
                    <a:bodyPr/>
                    <a:lstStyle/>
                    <a:p>
                      <a:pPr algn="r"/>
                      <a:r>
                        <a:rPr lang="de-CH" sz="1600" b="1" dirty="0"/>
                        <a:t>BG 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68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kommuniziert Einsparappelle</a:t>
                      </a:r>
                      <a:endParaRPr lang="de-CH" sz="1400" strike="sngStrike" dirty="0">
                        <a:solidFill>
                          <a:srgbClr val="FF0000"/>
                        </a:solidFill>
                      </a:endParaRPr>
                    </a:p>
                    <a:p>
                      <a:pPr marL="285750" indent="-1968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überwacht Auswirkungen der Massnahme</a:t>
                      </a:r>
                    </a:p>
                    <a:p>
                      <a:pPr marL="285750" marR="0" indent="-1968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400" dirty="0"/>
                        <a:t>informiert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dirty="0"/>
                        <a:t>Öffentlichkeit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erstellt Einsatzunterlagen</a:t>
                      </a:r>
                    </a:p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überprüft Bereitschaft</a:t>
                      </a:r>
                    </a:p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stellt den</a:t>
                      </a:r>
                      <a:r>
                        <a:rPr lang="de-CH" sz="1400" baseline="0" dirty="0"/>
                        <a:t> operativen Betrieb sicher</a:t>
                      </a:r>
                      <a:endParaRPr lang="de-CH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395">
                <a:tc>
                  <a:txBody>
                    <a:bodyPr/>
                    <a:lstStyle/>
                    <a:p>
                      <a:pPr algn="r"/>
                      <a:r>
                        <a:rPr lang="de-CH" sz="1600" b="1" dirty="0"/>
                        <a:t>BG 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68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beantragt</a:t>
                      </a:r>
                      <a:r>
                        <a:rPr lang="de-CH" sz="1400" baseline="0" dirty="0"/>
                        <a:t> Inkraftsetzung der Bewirtschaftungsverordnungen Elektrizität</a:t>
                      </a:r>
                    </a:p>
                    <a:p>
                      <a:pPr marL="285750" indent="-2857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endParaRPr lang="de-CH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baseline="0" dirty="0"/>
                        <a:t>aktiviert und bestätigt die Bereitschaft der OSTRAL-Organisation</a:t>
                      </a:r>
                      <a:endParaRPr lang="de-CH" sz="1400" dirty="0"/>
                    </a:p>
                    <a:p>
                      <a:pPr marL="342900" indent="-3429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endParaRPr lang="de-CH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5959">
                <a:tc>
                  <a:txBody>
                    <a:bodyPr/>
                    <a:lstStyle/>
                    <a:p>
                      <a:pPr algn="r"/>
                      <a:r>
                        <a:rPr lang="de-CH" sz="1600" b="1" dirty="0"/>
                        <a:t>BG 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6850" algn="l" defTabSz="914400" rtl="0" eaLnBrk="1" latinLnBrk="0" hangingPunct="1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ordnet Kontingentierung an (Basis BVO) </a:t>
                      </a:r>
                    </a:p>
                    <a:p>
                      <a:pPr marL="285750" indent="-196850" algn="l" defTabSz="914400" rtl="0" eaLnBrk="1" latinLnBrk="0" hangingPunct="1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ordnet Abschaltungen an (Basis BVO)</a:t>
                      </a:r>
                    </a:p>
                    <a:p>
                      <a:pPr marL="285750" indent="-19685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überwacht Auswirkungen der Massnahmen</a:t>
                      </a:r>
                    </a:p>
                    <a:p>
                      <a:pPr marL="285750" marR="0" indent="-1968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400" dirty="0"/>
                        <a:t>informiert Öffentlichkeit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25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400" strike="noStrike" dirty="0">
                          <a:solidFill>
                            <a:schemeClr val="tx1"/>
                          </a:solidFill>
                        </a:rPr>
                        <a:t>vollzieht</a:t>
                      </a:r>
                      <a:r>
                        <a:rPr lang="de-CH" sz="1400" baseline="0" dirty="0"/>
                        <a:t> Kontingentierung der Grossverbraucher</a:t>
                      </a:r>
                      <a:endParaRPr lang="de-CH" sz="1400" dirty="0"/>
                    </a:p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setzt Abschaltungen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dirty="0"/>
                        <a:t>in zwei Stufen um</a:t>
                      </a:r>
                    </a:p>
                    <a:p>
                      <a:pPr marL="342900" indent="-254000" algn="l"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</a:pPr>
                      <a:r>
                        <a:rPr lang="de-CH" sz="1400" dirty="0"/>
                        <a:t>steuert Kraftwerkseinsatz</a:t>
                      </a:r>
                    </a:p>
                    <a:p>
                      <a:pPr marL="342900" marR="0" indent="-25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B7B7B"/>
                        </a:buClr>
                        <a:buSzPct val="90000"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de-CH" sz="1400" dirty="0"/>
                        <a:t>unterstützt</a:t>
                      </a:r>
                      <a:r>
                        <a:rPr lang="de-CH" sz="1400" baseline="0" dirty="0"/>
                        <a:t> VNB in Kundenkommunikation</a:t>
                      </a:r>
                      <a:endParaRPr lang="de-CH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26DA327-18CD-EF40-CB88-B4A7B4A0E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5545" y="1482762"/>
            <a:ext cx="1563068" cy="50336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4BF192A-513C-6664-6559-494F5BE90996}"/>
              </a:ext>
            </a:extLst>
          </p:cNvPr>
          <p:cNvSpPr/>
          <p:nvPr/>
        </p:nvSpPr>
        <p:spPr>
          <a:xfrm>
            <a:off x="787179" y="1482762"/>
            <a:ext cx="1741446" cy="4677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EE73DBF-DCB2-E066-D996-3C5E654EF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06" y="2130909"/>
            <a:ext cx="1518878" cy="8926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617085D-930C-5CEC-204C-F9F1A9E42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93" y="3182563"/>
            <a:ext cx="937895" cy="10048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CC4560-D458-23D9-4469-C497187BD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57" y="4135504"/>
            <a:ext cx="1295566" cy="8997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46B39A-88F9-0F4F-8EB4-4EA522A4F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346" y="5236849"/>
            <a:ext cx="1211238" cy="8997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5EBAEFE-297E-ECCA-11B5-4CC96C09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97" y="5291422"/>
            <a:ext cx="818954" cy="837254"/>
          </a:xfrm>
          <a:prstGeom prst="rect">
            <a:avLst/>
          </a:prstGeom>
        </p:spPr>
      </p:pic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8D6433B-4522-12FC-AE7C-C0E5C99B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89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DBA3137-ABD1-1F12-4EF0-3D112C31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037601-0562-D316-9868-EEB32C02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15</a:t>
            </a:fld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B3892A-3FE8-99EA-078F-A6D340D0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32973"/>
            <a:ext cx="9976746" cy="721957"/>
          </a:xfrm>
        </p:spPr>
        <p:txBody>
          <a:bodyPr/>
          <a:lstStyle/>
          <a:p>
            <a:r>
              <a:rPr lang="de-DE" dirty="0"/>
              <a:t>Für die Verbrauchslenkung in Bereitschaftsgrad 4 kann der Bundesrat je nach Schwere der Mangellage verschiedene </a:t>
            </a:r>
            <a:r>
              <a:rPr lang="de-DE" dirty="0" err="1"/>
              <a:t>Massnahmen</a:t>
            </a:r>
            <a:r>
              <a:rPr lang="de-DE" dirty="0"/>
              <a:t> verfügen  </a:t>
            </a:r>
            <a:endParaRPr lang="de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C6E5B5C-01AC-2B85-9F03-EC03416A1C4F}"/>
              </a:ext>
            </a:extLst>
          </p:cNvPr>
          <p:cNvSpPr txBox="1">
            <a:spLocks/>
          </p:cNvSpPr>
          <p:nvPr/>
        </p:nvSpPr>
        <p:spPr bwMode="auto">
          <a:xfrm>
            <a:off x="4759176" y="1932405"/>
            <a:ext cx="3420000" cy="4140000"/>
          </a:xfrm>
          <a:prstGeom prst="rect">
            <a:avLst/>
          </a:prstGeom>
          <a:solidFill>
            <a:srgbClr val="EBEBEB"/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5725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Arial" charset="0"/>
              <a:buNone/>
              <a:tabLst/>
              <a:defRPr/>
            </a:pPr>
            <a:endParaRPr kumimoji="0" lang="de-CH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857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Arial" charset="0"/>
              <a:buNone/>
              <a:tabLst/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Alle </a:t>
            </a: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Strom-Grossverbraucher (Jahresverbrauch &gt;100MWh) sind verpflichtet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eine angeordnete Energiemenge einzusparen.</a:t>
            </a:r>
            <a:endParaRPr lang="de-CH" sz="1400" kern="0" dirty="0">
              <a:solidFill>
                <a:prstClr val="black"/>
              </a:solidFill>
              <a:latin typeface="Arial"/>
              <a:sym typeface="Wingdings" pitchFamily="2" charset="2"/>
            </a:endParaRPr>
          </a:p>
          <a:p>
            <a:pPr marL="371475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Grossverbraucher haben dazu die technischen Voraussetzungen (Lastgangmessung)</a:t>
            </a:r>
          </a:p>
          <a:p>
            <a:pPr marL="371475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Symbol" panose="05050102010706020507" pitchFamily="18" charset="2"/>
              <a:buChar char="-"/>
              <a:tabLst/>
              <a:defRPr/>
            </a:pPr>
            <a:r>
              <a:rPr lang="de-CH" sz="1400" kern="0" dirty="0">
                <a:solidFill>
                  <a:prstClr val="black"/>
                </a:solidFill>
                <a:latin typeface="Arial"/>
                <a:sym typeface="Wingdings" pitchFamily="2" charset="2"/>
              </a:rPr>
              <a:t>Bundesrat ordnet Kontingentierungssatz an. Referenz = Vorjahres Monat</a:t>
            </a:r>
          </a:p>
          <a:p>
            <a:pPr marL="371475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Symbol" panose="05050102010706020507" pitchFamily="18" charset="2"/>
              <a:buChar char="-"/>
              <a:tabLst/>
              <a:defRPr/>
            </a:pPr>
            <a:r>
              <a:rPr lang="de-CH" sz="1400" dirty="0"/>
              <a:t>Individuelle unternehmerische Massnahmen können vorbereitet werden, um während einer Strommangellage Beeinträchtigungen im Betrieb soweit als möglich zu reduzieren</a:t>
            </a:r>
          </a:p>
          <a:p>
            <a:pPr marL="371475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Symbol" panose="05050102010706020507" pitchFamily="18" charset="2"/>
              <a:buChar char="-"/>
              <a:tabLst/>
              <a:defRPr/>
            </a:pPr>
            <a:r>
              <a:rPr lang="de-CH" sz="1400" kern="0" dirty="0">
                <a:solidFill>
                  <a:prstClr val="black"/>
                </a:solidFill>
                <a:latin typeface="Arial"/>
                <a:sym typeface="Wingdings" pitchFamily="2" charset="2"/>
              </a:rPr>
              <a:t>Handel mit Kontingenten möglich</a:t>
            </a:r>
          </a:p>
          <a:p>
            <a:pPr marL="7620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.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26DB2D5-2930-8A6B-F16C-D46C355DC143}"/>
              </a:ext>
            </a:extLst>
          </p:cNvPr>
          <p:cNvSpPr txBox="1">
            <a:spLocks/>
          </p:cNvSpPr>
          <p:nvPr/>
        </p:nvSpPr>
        <p:spPr>
          <a:xfrm>
            <a:off x="8418040" y="1932404"/>
            <a:ext cx="3420000" cy="4140000"/>
          </a:xfrm>
          <a:prstGeom prst="rect">
            <a:avLst/>
          </a:prstGeom>
          <a:solidFill>
            <a:srgbClr val="EBEBEB"/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/>
          <a:lstStyle>
            <a:lvl1pPr marL="450850" indent="-3651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Char char="▬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54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Char char="▬"/>
              <a:defRPr sz="2000">
                <a:solidFill>
                  <a:schemeClr val="tx1"/>
                </a:solidFill>
                <a:latin typeface="+mn-lt"/>
              </a:defRPr>
            </a:lvl2pPr>
            <a:lvl3pPr marL="1169988" indent="-3651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Char char="▬"/>
              <a:defRPr sz="2000">
                <a:solidFill>
                  <a:schemeClr val="tx1"/>
                </a:solidFill>
                <a:latin typeface="+mn-lt"/>
              </a:defRPr>
            </a:lvl3pPr>
            <a:lvl4pPr marL="1524000" indent="-354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878013" indent="-354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–"/>
              <a:defRPr lang="de-CH" sz="2000" dirty="0" smtClean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endParaRPr kumimoji="0" lang="de-CH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de-CH" sz="1400" kern="0" dirty="0">
                <a:solidFill>
                  <a:prstClr val="black"/>
                </a:solidFill>
                <a:latin typeface="Arial"/>
              </a:rPr>
              <a:t>Bringen alle Massnahmen nicht den erwünschten Effekt, kann der Bundesrat </a:t>
            </a:r>
            <a:r>
              <a:rPr lang="de-CH" sz="1400" b="1" kern="0" dirty="0">
                <a:solidFill>
                  <a:prstClr val="black"/>
                </a:solidFill>
                <a:latin typeface="Arial"/>
              </a:rPr>
              <a:t>zyklische Netzabschaltungen </a:t>
            </a:r>
            <a:r>
              <a:rPr lang="de-CH" sz="1400" kern="0" dirty="0">
                <a:solidFill>
                  <a:prstClr val="black"/>
                </a:solidFill>
                <a:latin typeface="Arial"/>
              </a:rPr>
              <a:t>anordnen, also geplante Netzabschaltungen während derer </a:t>
            </a:r>
            <a:r>
              <a:rPr lang="de-CH" sz="1400" b="1" kern="0" dirty="0">
                <a:solidFill>
                  <a:prstClr val="black"/>
                </a:solidFill>
                <a:latin typeface="Arial"/>
              </a:rPr>
              <a:t>einzelne Gebiete mit den darin angeschlossenen Strom-verbrauchern für eine gewisse Zeit keinen Strom haben</a:t>
            </a:r>
            <a:r>
              <a:rPr lang="de-CH" sz="1400" kern="0" dirty="0">
                <a:solidFill>
                  <a:prstClr val="black"/>
                </a:solidFill>
                <a:latin typeface="Arial"/>
              </a:rPr>
              <a:t>. Z.B. 4h Strom / 4h keinen Strom oder 4h Strom / 8h keinen Strom. </a:t>
            </a:r>
          </a:p>
          <a:p>
            <a:pPr marL="361950" marR="0" lvl="0" indent="-27622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6060"/>
              </a:buClr>
              <a:buSzPct val="120000"/>
              <a:buFont typeface="Wingdings" panose="05000000000000000000" pitchFamily="2" charset="2"/>
              <a:buChar char="«"/>
              <a:tabLst/>
              <a:defRPr/>
            </a:pPr>
            <a:r>
              <a:rPr lang="de-CH" sz="1400" kern="0" dirty="0">
                <a:solidFill>
                  <a:prstClr val="black"/>
                </a:solidFill>
                <a:latin typeface="Arial"/>
              </a:rPr>
              <a:t>massive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Konsequenzen für Wirtschaft und Gesellschaft</a:t>
            </a:r>
            <a:endParaRPr lang="de-CH" sz="1400" kern="0" dirty="0">
              <a:solidFill>
                <a:prstClr val="black"/>
              </a:solidFill>
              <a:latin typeface="Arial"/>
            </a:endParaRPr>
          </a:p>
          <a:p>
            <a:pPr marL="361950" marR="0" lvl="0" indent="-27622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6060"/>
              </a:buClr>
              <a:buSzPct val="120000"/>
              <a:buFont typeface="Wingdings" panose="05000000000000000000" pitchFamily="2" charset="2"/>
              <a:buChar char="«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Gemeinsam genügend sparen, um Abschaltungen um jeden Preis zu</a:t>
            </a:r>
            <a:b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verhindern</a:t>
            </a: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75000"/>
              <a:buFont typeface="+mj-lt"/>
              <a:buAutoNum type="arabicParenR"/>
              <a:tabLst/>
              <a:defRPr/>
            </a:pP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70BF27-5BC8-CBB8-F551-81C809947A46}"/>
              </a:ext>
            </a:extLst>
          </p:cNvPr>
          <p:cNvSpPr/>
          <p:nvPr/>
        </p:nvSpPr>
        <p:spPr>
          <a:xfrm>
            <a:off x="4759176" y="1262742"/>
            <a:ext cx="3420000" cy="561719"/>
          </a:xfrm>
          <a:prstGeom prst="rect">
            <a:avLst/>
          </a:prstGeom>
          <a:solidFill>
            <a:srgbClr val="F8B77A"/>
          </a:solidFill>
          <a:ln w="12700">
            <a:solidFill>
              <a:srgbClr val="FFF2B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Kontingentierung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81A4617-741B-E3C8-6561-2EE3D6308BB8}"/>
              </a:ext>
            </a:extLst>
          </p:cNvPr>
          <p:cNvSpPr/>
          <p:nvPr/>
        </p:nvSpPr>
        <p:spPr>
          <a:xfrm>
            <a:off x="8418040" y="1264885"/>
            <a:ext cx="3420000" cy="561719"/>
          </a:xfrm>
          <a:prstGeom prst="rect">
            <a:avLst/>
          </a:prstGeom>
          <a:solidFill>
            <a:srgbClr val="F59942"/>
          </a:solidFill>
          <a:ln w="12700">
            <a:solidFill>
              <a:srgbClr val="FFBC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Zyklische Abschaltungen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17CFAE8C-1231-C2DA-FA5B-1791EA43FD83}"/>
              </a:ext>
            </a:extLst>
          </p:cNvPr>
          <p:cNvSpPr/>
          <p:nvPr/>
        </p:nvSpPr>
        <p:spPr>
          <a:xfrm>
            <a:off x="7987391" y="1419744"/>
            <a:ext cx="408790" cy="252000"/>
          </a:xfrm>
          <a:prstGeom prst="rightArrow">
            <a:avLst/>
          </a:prstGeom>
          <a:solidFill>
            <a:srgbClr val="BABABA"/>
          </a:solidFill>
          <a:ln w="12700">
            <a:solidFill>
              <a:srgbClr val="BABA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1CFFEAAE-699C-6796-5E8B-F120D0DE59DD}"/>
              </a:ext>
            </a:extLst>
          </p:cNvPr>
          <p:cNvSpPr txBox="1">
            <a:spLocks/>
          </p:cNvSpPr>
          <p:nvPr/>
        </p:nvSpPr>
        <p:spPr bwMode="auto">
          <a:xfrm>
            <a:off x="1066868" y="1930262"/>
            <a:ext cx="3420000" cy="4140000"/>
          </a:xfrm>
          <a:prstGeom prst="rect">
            <a:avLst/>
          </a:prstGeom>
          <a:solidFill>
            <a:srgbClr val="EBEBEB"/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5725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charset="0"/>
              <a:buNone/>
              <a:tabLst/>
              <a:defRPr/>
            </a:pPr>
            <a:endParaRPr kumimoji="0" lang="de-CH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857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Arial" charset="0"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 Energie zu sparen werden 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nicht absolut notwendige, energieintensive Geräte durch den Bundesrat verboten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71475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Dazu könnten z.B. sein: Sauna, Whirlpool, Schwimmbäder, Klimaanlagen, Rolltreppen und Aufzüge. Schaufensterbeleuchtungen, Leuchtreklamen usw.</a:t>
            </a:r>
          </a:p>
          <a:p>
            <a:pPr marL="371475" marR="0" lvl="0" indent="-2857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 Liste wird durch den Bundesrat festgelegt und in einer Bewirtschaftungs-verordnung publiziert.</a:t>
            </a: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C674226-48C2-4E90-19BB-16B3398CB681}"/>
              </a:ext>
            </a:extLst>
          </p:cNvPr>
          <p:cNvSpPr/>
          <p:nvPr/>
        </p:nvSpPr>
        <p:spPr>
          <a:xfrm>
            <a:off x="1066868" y="1262742"/>
            <a:ext cx="3420000" cy="561719"/>
          </a:xfrm>
          <a:prstGeom prst="rect">
            <a:avLst/>
          </a:prstGeom>
          <a:solidFill>
            <a:srgbClr val="FBD6B3"/>
          </a:solidFill>
          <a:ln w="1270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Verbote und</a:t>
            </a:r>
            <a:b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Verbrauchseinschränkungen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3D2015B3-7A1D-EEAF-F814-570563878008}"/>
              </a:ext>
            </a:extLst>
          </p:cNvPr>
          <p:cNvSpPr/>
          <p:nvPr/>
        </p:nvSpPr>
        <p:spPr>
          <a:xfrm>
            <a:off x="4311850" y="1430018"/>
            <a:ext cx="408790" cy="252000"/>
          </a:xfrm>
          <a:prstGeom prst="rightArrow">
            <a:avLst/>
          </a:prstGeom>
          <a:solidFill>
            <a:srgbClr val="BABABA"/>
          </a:solidFill>
          <a:ln w="12700">
            <a:solidFill>
              <a:srgbClr val="BABA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35BD5A2-070A-F14D-54C2-EE01CA08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989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8E6A6A-5E82-4753-B71A-CEC67EA1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439F54-1E43-40FF-B19F-FCB23CE3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16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2F15258-BBBF-486E-B6D3-C72E3E5B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10061"/>
            <a:ext cx="9976746" cy="721957"/>
          </a:xfrm>
        </p:spPr>
        <p:txBody>
          <a:bodyPr/>
          <a:lstStyle/>
          <a:p>
            <a:r>
              <a:rPr lang="de-CH" dirty="0"/>
              <a:t>Verbrauchslenkung hat grosses Potenzial und kann Netzabschaltungen verhindern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501DAF0-F143-4E2A-A998-068062FF8E5E}"/>
              </a:ext>
            </a:extLst>
          </p:cNvPr>
          <p:cNvSpPr/>
          <p:nvPr/>
        </p:nvSpPr>
        <p:spPr bwMode="auto">
          <a:xfrm>
            <a:off x="1063425" y="1494743"/>
            <a:ext cx="8798188" cy="4631558"/>
          </a:xfrm>
          <a:prstGeom prst="rect">
            <a:avLst/>
          </a:prstGeom>
          <a:solidFill>
            <a:srgbClr val="EBEBEB"/>
          </a:solidFill>
          <a:ln w="9525" cap="flat" cmpd="sng" algn="ctr">
            <a:solidFill>
              <a:srgbClr val="EBEB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de-CH" sz="1600">
              <a:latin typeface="Alwyn" panose="00000400000000000000" pitchFamily="2" charset="0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A03C734-BD0A-4E20-8424-C6222EB84FC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25100" y="1651250"/>
            <a:ext cx="14372" cy="3946838"/>
          </a:xfrm>
          <a:prstGeom prst="straightConnector1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mit Pfeil 8">
            <a:extLst>
              <a:ext uri="{FF2B5EF4-FFF2-40B4-BE49-F238E27FC236}">
                <a16:creationId xmlns:a16="http://schemas.microsoft.com/office/drawing/2014/main" id="{C3F935CF-37CE-43AA-A375-F426543F11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5100" y="5575877"/>
            <a:ext cx="7792681" cy="1"/>
          </a:xfrm>
          <a:prstGeom prst="straightConnector1">
            <a:avLst/>
          </a:prstGeom>
          <a:noFill/>
          <a:ln w="28575" algn="ctr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feld 9">
            <a:extLst>
              <a:ext uri="{FF2B5EF4-FFF2-40B4-BE49-F238E27FC236}">
                <a16:creationId xmlns:a16="http://schemas.microsoft.com/office/drawing/2014/main" id="{73402521-2E74-4038-95A9-7F0794367F1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54516" y="3427364"/>
            <a:ext cx="4016355" cy="55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lnSpc>
                <a:spcPts val="1500"/>
              </a:lnSpc>
              <a:buSzPct val="100000"/>
            </a:pPr>
            <a:r>
              <a:rPr lang="de-CH" sz="120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Konsequenzen für </a:t>
            </a:r>
          </a:p>
          <a:p>
            <a:pPr algn="r">
              <a:lnSpc>
                <a:spcPts val="1500"/>
              </a:lnSpc>
              <a:buSzPct val="100000"/>
            </a:pPr>
            <a:r>
              <a:rPr lang="de-CH" sz="120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Wirtschaft und Bevölkerung</a:t>
            </a:r>
          </a:p>
        </p:txBody>
      </p:sp>
      <p:sp>
        <p:nvSpPr>
          <p:cNvPr id="10" name="Textfeld 10">
            <a:extLst>
              <a:ext uri="{FF2B5EF4-FFF2-40B4-BE49-F238E27FC236}">
                <a16:creationId xmlns:a16="http://schemas.microsoft.com/office/drawing/2014/main" id="{F4457EBD-839A-4F46-AF26-CBCA2A391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788" y="5684299"/>
            <a:ext cx="2495951" cy="3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buSzPct val="100000"/>
            </a:pPr>
            <a:r>
              <a:rPr lang="de-CH" sz="120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Verbrauchseinsparung [in %]</a:t>
            </a:r>
          </a:p>
        </p:txBody>
      </p:sp>
      <p:sp>
        <p:nvSpPr>
          <p:cNvPr id="11" name="Freihandform 17">
            <a:extLst>
              <a:ext uri="{FF2B5EF4-FFF2-40B4-BE49-F238E27FC236}">
                <a16:creationId xmlns:a16="http://schemas.microsoft.com/office/drawing/2014/main" id="{B749B1A3-7E93-425D-B721-FDB859029D0D}"/>
              </a:ext>
            </a:extLst>
          </p:cNvPr>
          <p:cNvSpPr/>
          <p:nvPr/>
        </p:nvSpPr>
        <p:spPr>
          <a:xfrm>
            <a:off x="1953191" y="2577871"/>
            <a:ext cx="6065722" cy="2929170"/>
          </a:xfrm>
          <a:custGeom>
            <a:avLst/>
            <a:gdLst>
              <a:gd name="connsiteX0" fmla="*/ 0 w 5212080"/>
              <a:gd name="connsiteY0" fmla="*/ 2590800 h 2590800"/>
              <a:gd name="connsiteX1" fmla="*/ 3459480 w 5212080"/>
              <a:gd name="connsiteY1" fmla="*/ 1577340 h 2590800"/>
              <a:gd name="connsiteX2" fmla="*/ 5212080 w 5212080"/>
              <a:gd name="connsiteY2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12080" h="2590800">
                <a:moveTo>
                  <a:pt x="0" y="2590800"/>
                </a:moveTo>
                <a:cubicBezTo>
                  <a:pt x="1295400" y="2299970"/>
                  <a:pt x="2590800" y="2009140"/>
                  <a:pt x="3459480" y="1577340"/>
                </a:cubicBezTo>
                <a:cubicBezTo>
                  <a:pt x="4328160" y="1145540"/>
                  <a:pt x="4770120" y="572770"/>
                  <a:pt x="521208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Alwyn" panose="00000400000000000000" pitchFamily="2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875C659-575D-4D2B-B38A-5238E5409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01" y="4803749"/>
            <a:ext cx="889145" cy="738059"/>
          </a:xfrm>
          <a:prstGeom prst="roundRect">
            <a:avLst/>
          </a:prstGeom>
          <a:solidFill>
            <a:srgbClr val="E9EFB7"/>
          </a:solidFill>
          <a:ln w="12700" algn="ctr">
            <a:solidFill>
              <a:srgbClr val="FFF2B2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lIns="36000" rIns="36000" anchor="ctr" anchorCtr="0"/>
          <a:lstStyle/>
          <a:p>
            <a:pPr algn="ctr">
              <a:spcBef>
                <a:spcPts val="1200"/>
              </a:spcBef>
              <a:buSzPct val="100000"/>
            </a:pPr>
            <a:r>
              <a:rPr lang="de-CH" sz="12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Spar-appelle</a:t>
            </a:r>
          </a:p>
        </p:txBody>
      </p:sp>
      <p:sp>
        <p:nvSpPr>
          <p:cNvPr id="13" name="Rechteck 13">
            <a:extLst>
              <a:ext uri="{FF2B5EF4-FFF2-40B4-BE49-F238E27FC236}">
                <a16:creationId xmlns:a16="http://schemas.microsoft.com/office/drawing/2014/main" id="{F4D3803D-84A1-4F47-AF9B-2641407F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766" y="4764370"/>
            <a:ext cx="251406" cy="273450"/>
          </a:xfrm>
          <a:prstGeom prst="roundRect">
            <a:avLst/>
          </a:prstGeom>
          <a:solidFill>
            <a:srgbClr val="FFF258"/>
          </a:solidFill>
          <a:ln w="28575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anchor="ctr" anchorCtr="0"/>
          <a:lstStyle/>
          <a:p>
            <a:pPr>
              <a:buSzPct val="100000"/>
            </a:pPr>
            <a:endParaRPr lang="de-CH" sz="700" b="1">
              <a:latin typeface="Alwyn" panose="00000400000000000000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28CB4D1-F51C-4317-AB14-37BBD8047F2B}"/>
              </a:ext>
            </a:extLst>
          </p:cNvPr>
          <p:cNvSpPr txBox="1"/>
          <p:nvPr/>
        </p:nvSpPr>
        <p:spPr>
          <a:xfrm>
            <a:off x="7169956" y="4746230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  <a:cs typeface="Arial" panose="020B0604020202020204" pitchFamily="34" charset="0"/>
              </a:rPr>
              <a:t>Bundesrätliche</a:t>
            </a:r>
            <a:r>
              <a:rPr lang="de-CH" sz="14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  <a:cs typeface="Arial" panose="020B0604020202020204" pitchFamily="34" charset="0"/>
              </a:rPr>
              <a:t> Verordnung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41D331-BCE2-41C8-9B9A-6BDCE712F826}"/>
              </a:ext>
            </a:extLst>
          </p:cNvPr>
          <p:cNvSpPr txBox="1"/>
          <p:nvPr/>
        </p:nvSpPr>
        <p:spPr>
          <a:xfrm>
            <a:off x="7169956" y="5090693"/>
            <a:ext cx="860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  <a:cs typeface="Arial" panose="020B0604020202020204" pitchFamily="34" charset="0"/>
              </a:rPr>
              <a:t>Freiwillig</a:t>
            </a:r>
          </a:p>
        </p:txBody>
      </p:sp>
      <p:sp>
        <p:nvSpPr>
          <p:cNvPr id="16" name="Rechteck 12">
            <a:extLst>
              <a:ext uri="{FF2B5EF4-FFF2-40B4-BE49-F238E27FC236}">
                <a16:creationId xmlns:a16="http://schemas.microsoft.com/office/drawing/2014/main" id="{403A4913-211A-4520-A2F5-B08A16D1F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925" y="4465032"/>
            <a:ext cx="1759832" cy="737863"/>
          </a:xfrm>
          <a:prstGeom prst="roundRect">
            <a:avLst/>
          </a:prstGeom>
          <a:solidFill>
            <a:srgbClr val="FFF258"/>
          </a:solidFill>
          <a:ln w="28575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lIns="0" rIns="0" anchor="ctr" anchorCtr="0"/>
          <a:lstStyle/>
          <a:p>
            <a:pPr marL="92075" algn="ctr">
              <a:buSzPct val="100000"/>
            </a:pPr>
            <a:r>
              <a:rPr lang="de-CH" sz="12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Verbrauchs-einschränkungen</a:t>
            </a:r>
          </a:p>
        </p:txBody>
      </p:sp>
      <p:sp>
        <p:nvSpPr>
          <p:cNvPr id="17" name="Rechteck 13">
            <a:extLst>
              <a:ext uri="{FF2B5EF4-FFF2-40B4-BE49-F238E27FC236}">
                <a16:creationId xmlns:a16="http://schemas.microsoft.com/office/drawing/2014/main" id="{6891FB56-A994-4762-8131-EE4593760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136" y="3669334"/>
            <a:ext cx="2429976" cy="738059"/>
          </a:xfrm>
          <a:prstGeom prst="roundRect">
            <a:avLst/>
          </a:prstGeom>
          <a:solidFill>
            <a:srgbClr val="FFF258"/>
          </a:solidFill>
          <a:ln w="28575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lIns="96000" rIns="96000" anchor="ctr" anchorCtr="0"/>
          <a:lstStyle/>
          <a:p>
            <a:pPr algn="ctr">
              <a:buSzPct val="100000"/>
            </a:pPr>
            <a:r>
              <a:rPr lang="de-CH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10-60% Kontingentierung</a:t>
            </a:r>
          </a:p>
          <a:p>
            <a:pPr algn="ctr">
              <a:buSzPct val="100000"/>
            </a:pPr>
            <a:r>
              <a:rPr lang="de-CH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Sofortkontingentierung </a:t>
            </a:r>
          </a:p>
          <a:p>
            <a:pPr algn="ctr">
              <a:buSzPct val="100000"/>
            </a:pPr>
            <a:r>
              <a:rPr lang="de-CH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der Grosskunden</a:t>
            </a:r>
          </a:p>
        </p:txBody>
      </p:sp>
      <p:sp>
        <p:nvSpPr>
          <p:cNvPr id="18" name="Rechteck 14">
            <a:extLst>
              <a:ext uri="{FF2B5EF4-FFF2-40B4-BE49-F238E27FC236}">
                <a16:creationId xmlns:a16="http://schemas.microsoft.com/office/drawing/2014/main" id="{F7A84B3A-46B7-41F7-AA42-371527980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414" y="2018386"/>
            <a:ext cx="2429976" cy="738059"/>
          </a:xfrm>
          <a:prstGeom prst="roundRect">
            <a:avLst/>
          </a:prstGeom>
          <a:solidFill>
            <a:srgbClr val="FFF258"/>
          </a:solidFill>
          <a:ln w="28575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lIns="96000" rIns="96000" anchor="ctr" anchorCtr="0"/>
          <a:lstStyle/>
          <a:p>
            <a:pPr algn="ctr">
              <a:buSzPct val="100000"/>
            </a:pPr>
            <a:r>
              <a:rPr lang="de-CH" sz="12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Netzabschaltungen</a:t>
            </a:r>
          </a:p>
        </p:txBody>
      </p:sp>
      <p:sp>
        <p:nvSpPr>
          <p:cNvPr id="19" name="Rechteck 13">
            <a:extLst>
              <a:ext uri="{FF2B5EF4-FFF2-40B4-BE49-F238E27FC236}">
                <a16:creationId xmlns:a16="http://schemas.microsoft.com/office/drawing/2014/main" id="{6775D130-0EA4-4350-9911-797C0968D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766" y="4422006"/>
            <a:ext cx="251406" cy="273450"/>
          </a:xfrm>
          <a:prstGeom prst="rect">
            <a:avLst/>
          </a:prstGeom>
          <a:solidFill>
            <a:srgbClr val="DCDCDC"/>
          </a:solidFill>
          <a:ln>
            <a:solidFill>
              <a:srgbClr val="DCDCDC"/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 anchorCtr="0"/>
          <a:lstStyle/>
          <a:p>
            <a:pPr algn="ctr">
              <a:spcBef>
                <a:spcPts val="1200"/>
              </a:spcBef>
              <a:buSzPct val="100000"/>
            </a:pPr>
            <a:endParaRPr lang="de-CH" sz="1733" b="1">
              <a:latin typeface="Alwyn" panose="00000400000000000000" pitchFamily="2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52EC05B-57CB-47F2-A074-8394232CFA90}"/>
              </a:ext>
            </a:extLst>
          </p:cNvPr>
          <p:cNvSpPr txBox="1"/>
          <p:nvPr/>
        </p:nvSpPr>
        <p:spPr>
          <a:xfrm>
            <a:off x="7169956" y="4401956"/>
            <a:ext cx="19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  <a:cs typeface="Arial" panose="020B0604020202020204" pitchFamily="34" charset="0"/>
              </a:rPr>
              <a:t>Richtwert Sparpotential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5E7E7B1-4D8A-4A06-B6B2-C84DEB7A5472}"/>
              </a:ext>
            </a:extLst>
          </p:cNvPr>
          <p:cNvSpPr txBox="1"/>
          <p:nvPr/>
        </p:nvSpPr>
        <p:spPr>
          <a:xfrm>
            <a:off x="2081450" y="4614926"/>
            <a:ext cx="467447" cy="325614"/>
          </a:xfrm>
          <a:prstGeom prst="roundRect">
            <a:avLst/>
          </a:prstGeom>
          <a:solidFill>
            <a:srgbClr val="DCDCDC"/>
          </a:solidFill>
          <a:ln>
            <a:solidFill>
              <a:srgbClr val="DCDCD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de-CH" sz="120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5%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0A46FAD-A8E2-46DD-A067-05A73FE8CE0C}"/>
              </a:ext>
            </a:extLst>
          </p:cNvPr>
          <p:cNvSpPr txBox="1"/>
          <p:nvPr/>
        </p:nvSpPr>
        <p:spPr>
          <a:xfrm>
            <a:off x="3163733" y="4244537"/>
            <a:ext cx="754214" cy="325614"/>
          </a:xfrm>
          <a:prstGeom prst="roundRect">
            <a:avLst/>
          </a:prstGeom>
          <a:solidFill>
            <a:srgbClr val="DCDCDC"/>
          </a:solidFill>
          <a:ln>
            <a:solidFill>
              <a:srgbClr val="DCDCD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de-CH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+10%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8CCE4B2-5C83-43CF-B90B-CA16D7CD546F}"/>
              </a:ext>
            </a:extLst>
          </p:cNvPr>
          <p:cNvSpPr txBox="1"/>
          <p:nvPr/>
        </p:nvSpPr>
        <p:spPr>
          <a:xfrm>
            <a:off x="5294387" y="3448519"/>
            <a:ext cx="1259227" cy="325614"/>
          </a:xfrm>
          <a:prstGeom prst="roundRect">
            <a:avLst/>
          </a:prstGeom>
          <a:solidFill>
            <a:srgbClr val="DCDCDC"/>
          </a:solidFill>
          <a:ln>
            <a:solidFill>
              <a:srgbClr val="DCDCD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de-CH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+5 bis 30%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08B52D7-19FF-40B0-9776-B090A233D122}"/>
              </a:ext>
            </a:extLst>
          </p:cNvPr>
          <p:cNvSpPr txBox="1"/>
          <p:nvPr/>
        </p:nvSpPr>
        <p:spPr>
          <a:xfrm>
            <a:off x="8332896" y="1771239"/>
            <a:ext cx="1160670" cy="325614"/>
          </a:xfrm>
          <a:prstGeom prst="roundRect">
            <a:avLst/>
          </a:prstGeom>
          <a:solidFill>
            <a:srgbClr val="DCDCDC"/>
          </a:solidFill>
          <a:ln>
            <a:solidFill>
              <a:srgbClr val="DCDCD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de-CH" sz="1200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max. 50%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4235987-EFE5-401F-B822-F1ECE6099874}"/>
              </a:ext>
            </a:extLst>
          </p:cNvPr>
          <p:cNvSpPr txBox="1"/>
          <p:nvPr/>
        </p:nvSpPr>
        <p:spPr>
          <a:xfrm>
            <a:off x="2567880" y="1672364"/>
            <a:ext cx="2203582" cy="66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Massnahmen</a:t>
            </a:r>
            <a:br>
              <a:rPr lang="de-CH" sz="16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</a:br>
            <a:r>
              <a:rPr lang="de-CH" sz="1600" b="1">
                <a:solidFill>
                  <a:schemeClr val="tx1">
                    <a:lumMod val="75000"/>
                    <a:lumOff val="25000"/>
                  </a:schemeClr>
                </a:solidFill>
                <a:latin typeface="Alwyn" panose="00000400000000000000" pitchFamily="2" charset="0"/>
              </a:rPr>
              <a:t>Verbrauchslenkung</a:t>
            </a:r>
          </a:p>
        </p:txBody>
      </p:sp>
      <p:sp>
        <p:nvSpPr>
          <p:cNvPr id="26" name="Rechteck 13">
            <a:extLst>
              <a:ext uri="{FF2B5EF4-FFF2-40B4-BE49-F238E27FC236}">
                <a16:creationId xmlns:a16="http://schemas.microsoft.com/office/drawing/2014/main" id="{5A22B8F8-B3ED-46E5-B965-A4E9745F3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766" y="5110556"/>
            <a:ext cx="251406" cy="273450"/>
          </a:xfrm>
          <a:prstGeom prst="roundRect">
            <a:avLst/>
          </a:prstGeom>
          <a:solidFill>
            <a:srgbClr val="E9EFB7"/>
          </a:solidFill>
          <a:ln w="12700" algn="ctr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lIns="36000" rIns="36000" anchor="ctr" anchorCtr="0"/>
          <a:lstStyle/>
          <a:p>
            <a:pPr algn="ctr">
              <a:spcBef>
                <a:spcPts val="1200"/>
              </a:spcBef>
              <a:buSzPct val="100000"/>
            </a:pPr>
            <a:endParaRPr lang="de-CH" sz="1200" b="1">
              <a:solidFill>
                <a:schemeClr val="tx1">
                  <a:lumMod val="75000"/>
                  <a:lumOff val="25000"/>
                </a:schemeClr>
              </a:solidFill>
              <a:latin typeface="Alwyn" panose="00000400000000000000" pitchFamily="2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E84B476-87EA-93A9-4F44-05DA00C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294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0E2DC-2ADD-D925-4B80-601137DD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 Netzabschaltung mit einem Voll-Versorgungs-Zeitfenster über Mittag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feld 62">
            <a:extLst>
              <a:ext uri="{FF2B5EF4-FFF2-40B4-BE49-F238E27FC236}">
                <a16:creationId xmlns:a16="http://schemas.microsoft.com/office/drawing/2014/main" id="{13E3984A-B150-F6ED-1055-5253128BE1AD}"/>
              </a:ext>
            </a:extLst>
          </p:cNvPr>
          <p:cNvSpPr txBox="1"/>
          <p:nvPr/>
        </p:nvSpPr>
        <p:spPr>
          <a:xfrm>
            <a:off x="878774" y="1594694"/>
            <a:ext cx="83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1</a:t>
            </a:r>
          </a:p>
        </p:txBody>
      </p:sp>
      <p:sp>
        <p:nvSpPr>
          <p:cNvPr id="7" name="Rechteck 63">
            <a:extLst>
              <a:ext uri="{FF2B5EF4-FFF2-40B4-BE49-F238E27FC236}">
                <a16:creationId xmlns:a16="http://schemas.microsoft.com/office/drawing/2014/main" id="{B593F22A-AC92-960A-CFD7-3FE3DDE1C66E}"/>
              </a:ext>
            </a:extLst>
          </p:cNvPr>
          <p:cNvSpPr/>
          <p:nvPr/>
        </p:nvSpPr>
        <p:spPr>
          <a:xfrm>
            <a:off x="1716865" y="1563269"/>
            <a:ext cx="5432647" cy="288480"/>
          </a:xfrm>
          <a:prstGeom prst="rect">
            <a:avLst/>
          </a:prstGeom>
          <a:noFill/>
          <a:ln w="381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64">
            <a:extLst>
              <a:ext uri="{FF2B5EF4-FFF2-40B4-BE49-F238E27FC236}">
                <a16:creationId xmlns:a16="http://schemas.microsoft.com/office/drawing/2014/main" id="{A3C4DAF2-7537-A715-88F8-A02FA7BFDA87}"/>
              </a:ext>
            </a:extLst>
          </p:cNvPr>
          <p:cNvSpPr txBox="1"/>
          <p:nvPr/>
        </p:nvSpPr>
        <p:spPr>
          <a:xfrm>
            <a:off x="876095" y="1973090"/>
            <a:ext cx="83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2</a:t>
            </a:r>
          </a:p>
        </p:txBody>
      </p:sp>
      <p:sp>
        <p:nvSpPr>
          <p:cNvPr id="9" name="Rechteck 65">
            <a:extLst>
              <a:ext uri="{FF2B5EF4-FFF2-40B4-BE49-F238E27FC236}">
                <a16:creationId xmlns:a16="http://schemas.microsoft.com/office/drawing/2014/main" id="{7873F715-9896-A767-F379-DEEA9AAD8AB5}"/>
              </a:ext>
            </a:extLst>
          </p:cNvPr>
          <p:cNvSpPr/>
          <p:nvPr/>
        </p:nvSpPr>
        <p:spPr>
          <a:xfrm>
            <a:off x="1714185" y="1941665"/>
            <a:ext cx="5432647" cy="2884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66">
            <a:extLst>
              <a:ext uri="{FF2B5EF4-FFF2-40B4-BE49-F238E27FC236}">
                <a16:creationId xmlns:a16="http://schemas.microsoft.com/office/drawing/2014/main" id="{884B2C85-A668-7D83-5994-28DA5AA3794D}"/>
              </a:ext>
            </a:extLst>
          </p:cNvPr>
          <p:cNvSpPr txBox="1"/>
          <p:nvPr/>
        </p:nvSpPr>
        <p:spPr>
          <a:xfrm>
            <a:off x="874618" y="2365133"/>
            <a:ext cx="83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3</a:t>
            </a:r>
          </a:p>
        </p:txBody>
      </p:sp>
      <p:sp>
        <p:nvSpPr>
          <p:cNvPr id="11" name="Rechteck 67">
            <a:extLst>
              <a:ext uri="{FF2B5EF4-FFF2-40B4-BE49-F238E27FC236}">
                <a16:creationId xmlns:a16="http://schemas.microsoft.com/office/drawing/2014/main" id="{AC9ECC4D-0CB9-304B-71C9-4A725ACA2A59}"/>
              </a:ext>
            </a:extLst>
          </p:cNvPr>
          <p:cNvSpPr/>
          <p:nvPr/>
        </p:nvSpPr>
        <p:spPr>
          <a:xfrm>
            <a:off x="1712709" y="2333707"/>
            <a:ext cx="5432647" cy="28848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feld 68">
            <a:extLst>
              <a:ext uri="{FF2B5EF4-FFF2-40B4-BE49-F238E27FC236}">
                <a16:creationId xmlns:a16="http://schemas.microsoft.com/office/drawing/2014/main" id="{79976DED-C989-CCB1-52EA-F65D39590B3C}"/>
              </a:ext>
            </a:extLst>
          </p:cNvPr>
          <p:cNvSpPr txBox="1"/>
          <p:nvPr/>
        </p:nvSpPr>
        <p:spPr>
          <a:xfrm>
            <a:off x="878774" y="2767021"/>
            <a:ext cx="83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4</a:t>
            </a:r>
          </a:p>
        </p:txBody>
      </p:sp>
      <p:sp>
        <p:nvSpPr>
          <p:cNvPr id="13" name="Rechteck 69">
            <a:extLst>
              <a:ext uri="{FF2B5EF4-FFF2-40B4-BE49-F238E27FC236}">
                <a16:creationId xmlns:a16="http://schemas.microsoft.com/office/drawing/2014/main" id="{CE1EEE66-435E-0EF1-DA2B-49A6DFD463EE}"/>
              </a:ext>
            </a:extLst>
          </p:cNvPr>
          <p:cNvSpPr/>
          <p:nvPr/>
        </p:nvSpPr>
        <p:spPr>
          <a:xfrm>
            <a:off x="1716865" y="2735595"/>
            <a:ext cx="5432647" cy="28848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hteck 70">
            <a:extLst>
              <a:ext uri="{FF2B5EF4-FFF2-40B4-BE49-F238E27FC236}">
                <a16:creationId xmlns:a16="http://schemas.microsoft.com/office/drawing/2014/main" id="{72D414AD-C7DB-D213-3A15-C5BF6C164D1F}"/>
              </a:ext>
            </a:extLst>
          </p:cNvPr>
          <p:cNvSpPr/>
          <p:nvPr/>
        </p:nvSpPr>
        <p:spPr>
          <a:xfrm>
            <a:off x="1757001" y="1982164"/>
            <a:ext cx="386080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15" name="Rechteck 71">
            <a:extLst>
              <a:ext uri="{FF2B5EF4-FFF2-40B4-BE49-F238E27FC236}">
                <a16:creationId xmlns:a16="http://schemas.microsoft.com/office/drawing/2014/main" id="{B8E17DEE-2591-1C81-6337-1008A412CEE8}"/>
              </a:ext>
            </a:extLst>
          </p:cNvPr>
          <p:cNvSpPr/>
          <p:nvPr/>
        </p:nvSpPr>
        <p:spPr>
          <a:xfrm>
            <a:off x="2182466" y="1982164"/>
            <a:ext cx="436473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16" name="Rechteck 72">
            <a:extLst>
              <a:ext uri="{FF2B5EF4-FFF2-40B4-BE49-F238E27FC236}">
                <a16:creationId xmlns:a16="http://schemas.microsoft.com/office/drawing/2014/main" id="{FDA8226C-95B9-9A52-8482-C2041B786AB6}"/>
              </a:ext>
            </a:extLst>
          </p:cNvPr>
          <p:cNvSpPr/>
          <p:nvPr/>
        </p:nvSpPr>
        <p:spPr>
          <a:xfrm>
            <a:off x="2658323" y="1982164"/>
            <a:ext cx="436472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17" name="Rechteck 73">
            <a:extLst>
              <a:ext uri="{FF2B5EF4-FFF2-40B4-BE49-F238E27FC236}">
                <a16:creationId xmlns:a16="http://schemas.microsoft.com/office/drawing/2014/main" id="{10C4658A-7EC2-F912-2E72-8ADCCE8C7DF4}"/>
              </a:ext>
            </a:extLst>
          </p:cNvPr>
          <p:cNvSpPr/>
          <p:nvPr/>
        </p:nvSpPr>
        <p:spPr>
          <a:xfrm>
            <a:off x="3134180" y="1982164"/>
            <a:ext cx="650153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S4</a:t>
            </a:r>
          </a:p>
        </p:txBody>
      </p:sp>
      <p:sp>
        <p:nvSpPr>
          <p:cNvPr id="18" name="Rechteck 74">
            <a:extLst>
              <a:ext uri="{FF2B5EF4-FFF2-40B4-BE49-F238E27FC236}">
                <a16:creationId xmlns:a16="http://schemas.microsoft.com/office/drawing/2014/main" id="{07D489B4-0BF5-33AA-5E7C-2BB398C25C66}"/>
              </a:ext>
            </a:extLst>
          </p:cNvPr>
          <p:cNvSpPr/>
          <p:nvPr/>
        </p:nvSpPr>
        <p:spPr>
          <a:xfrm>
            <a:off x="3823718" y="1982164"/>
            <a:ext cx="629239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S5</a:t>
            </a:r>
          </a:p>
        </p:txBody>
      </p:sp>
      <p:sp>
        <p:nvSpPr>
          <p:cNvPr id="19" name="Rechteck 75">
            <a:extLst>
              <a:ext uri="{FF2B5EF4-FFF2-40B4-BE49-F238E27FC236}">
                <a16:creationId xmlns:a16="http://schemas.microsoft.com/office/drawing/2014/main" id="{B74E7FEA-AFCC-8706-D95D-C160F7B4ADFE}"/>
              </a:ext>
            </a:extLst>
          </p:cNvPr>
          <p:cNvSpPr/>
          <p:nvPr/>
        </p:nvSpPr>
        <p:spPr>
          <a:xfrm>
            <a:off x="4492341" y="1982164"/>
            <a:ext cx="386080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S6</a:t>
            </a:r>
          </a:p>
        </p:txBody>
      </p:sp>
      <p:sp>
        <p:nvSpPr>
          <p:cNvPr id="20" name="Rechteck 76">
            <a:extLst>
              <a:ext uri="{FF2B5EF4-FFF2-40B4-BE49-F238E27FC236}">
                <a16:creationId xmlns:a16="http://schemas.microsoft.com/office/drawing/2014/main" id="{982E1EFF-8751-E814-0A63-216D139452A4}"/>
              </a:ext>
            </a:extLst>
          </p:cNvPr>
          <p:cNvSpPr/>
          <p:nvPr/>
        </p:nvSpPr>
        <p:spPr>
          <a:xfrm>
            <a:off x="6449402" y="1982164"/>
            <a:ext cx="289923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S10</a:t>
            </a:r>
          </a:p>
        </p:txBody>
      </p:sp>
      <p:sp>
        <p:nvSpPr>
          <p:cNvPr id="21" name="Rechteck 77">
            <a:extLst>
              <a:ext uri="{FF2B5EF4-FFF2-40B4-BE49-F238E27FC236}">
                <a16:creationId xmlns:a16="http://schemas.microsoft.com/office/drawing/2014/main" id="{4B21185A-3A2C-E18D-D053-0E3450794633}"/>
              </a:ext>
            </a:extLst>
          </p:cNvPr>
          <p:cNvSpPr/>
          <p:nvPr/>
        </p:nvSpPr>
        <p:spPr>
          <a:xfrm>
            <a:off x="6778709" y="1982164"/>
            <a:ext cx="310787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S11</a:t>
            </a:r>
          </a:p>
        </p:txBody>
      </p:sp>
      <p:sp>
        <p:nvSpPr>
          <p:cNvPr id="22" name="Rechteck 78">
            <a:extLst>
              <a:ext uri="{FF2B5EF4-FFF2-40B4-BE49-F238E27FC236}">
                <a16:creationId xmlns:a16="http://schemas.microsoft.com/office/drawing/2014/main" id="{85BE5F95-164D-EFC0-1F6F-62E851BF76F3}"/>
              </a:ext>
            </a:extLst>
          </p:cNvPr>
          <p:cNvSpPr/>
          <p:nvPr/>
        </p:nvSpPr>
        <p:spPr>
          <a:xfrm>
            <a:off x="1787715" y="1604891"/>
            <a:ext cx="386080" cy="19158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23" name="Rechteck 79">
            <a:extLst>
              <a:ext uri="{FF2B5EF4-FFF2-40B4-BE49-F238E27FC236}">
                <a16:creationId xmlns:a16="http://schemas.microsoft.com/office/drawing/2014/main" id="{9B8E1275-8293-38B5-B924-A10B1819E6FA}"/>
              </a:ext>
            </a:extLst>
          </p:cNvPr>
          <p:cNvSpPr/>
          <p:nvPr/>
        </p:nvSpPr>
        <p:spPr>
          <a:xfrm>
            <a:off x="2237689" y="1604891"/>
            <a:ext cx="580931" cy="19158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24" name="Rechteck 80">
            <a:extLst>
              <a:ext uri="{FF2B5EF4-FFF2-40B4-BE49-F238E27FC236}">
                <a16:creationId xmlns:a16="http://schemas.microsoft.com/office/drawing/2014/main" id="{B4430480-AFAD-2370-46AC-42E5CE2D867F}"/>
              </a:ext>
            </a:extLst>
          </p:cNvPr>
          <p:cNvSpPr/>
          <p:nvPr/>
        </p:nvSpPr>
        <p:spPr>
          <a:xfrm>
            <a:off x="2882515" y="1604891"/>
            <a:ext cx="886355" cy="19158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25" name="Rechteck 81">
            <a:extLst>
              <a:ext uri="{FF2B5EF4-FFF2-40B4-BE49-F238E27FC236}">
                <a16:creationId xmlns:a16="http://schemas.microsoft.com/office/drawing/2014/main" id="{3D898050-0BBC-78BC-88CF-30231C3DEE5D}"/>
              </a:ext>
            </a:extLst>
          </p:cNvPr>
          <p:cNvSpPr/>
          <p:nvPr/>
        </p:nvSpPr>
        <p:spPr>
          <a:xfrm>
            <a:off x="3832764" y="1604891"/>
            <a:ext cx="800821" cy="19158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S4</a:t>
            </a:r>
          </a:p>
        </p:txBody>
      </p:sp>
      <p:sp>
        <p:nvSpPr>
          <p:cNvPr id="26" name="Rechteck 82">
            <a:extLst>
              <a:ext uri="{FF2B5EF4-FFF2-40B4-BE49-F238E27FC236}">
                <a16:creationId xmlns:a16="http://schemas.microsoft.com/office/drawing/2014/main" id="{03D81E55-5630-642E-45E1-E25156293B27}"/>
              </a:ext>
            </a:extLst>
          </p:cNvPr>
          <p:cNvSpPr/>
          <p:nvPr/>
        </p:nvSpPr>
        <p:spPr>
          <a:xfrm>
            <a:off x="4697479" y="1604891"/>
            <a:ext cx="1021621" cy="19158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S5</a:t>
            </a:r>
          </a:p>
        </p:txBody>
      </p:sp>
      <p:sp>
        <p:nvSpPr>
          <p:cNvPr id="27" name="Rechteck 83">
            <a:extLst>
              <a:ext uri="{FF2B5EF4-FFF2-40B4-BE49-F238E27FC236}">
                <a16:creationId xmlns:a16="http://schemas.microsoft.com/office/drawing/2014/main" id="{D52821AC-DE95-996E-DD4D-6D9C15962596}"/>
              </a:ext>
            </a:extLst>
          </p:cNvPr>
          <p:cNvSpPr/>
          <p:nvPr/>
        </p:nvSpPr>
        <p:spPr>
          <a:xfrm>
            <a:off x="5782993" y="1604891"/>
            <a:ext cx="1306503" cy="19158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S6</a:t>
            </a:r>
          </a:p>
        </p:txBody>
      </p:sp>
      <p:sp>
        <p:nvSpPr>
          <p:cNvPr id="28" name="Rechteck 84">
            <a:extLst>
              <a:ext uri="{FF2B5EF4-FFF2-40B4-BE49-F238E27FC236}">
                <a16:creationId xmlns:a16="http://schemas.microsoft.com/office/drawing/2014/main" id="{A0F6DB09-EA8C-C4E9-50ED-71FF83C4E3C3}"/>
              </a:ext>
            </a:extLst>
          </p:cNvPr>
          <p:cNvSpPr/>
          <p:nvPr/>
        </p:nvSpPr>
        <p:spPr>
          <a:xfrm>
            <a:off x="4917806" y="1982164"/>
            <a:ext cx="386080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S7</a:t>
            </a:r>
          </a:p>
        </p:txBody>
      </p:sp>
      <p:sp>
        <p:nvSpPr>
          <p:cNvPr id="29" name="Rechteck 85">
            <a:extLst>
              <a:ext uri="{FF2B5EF4-FFF2-40B4-BE49-F238E27FC236}">
                <a16:creationId xmlns:a16="http://schemas.microsoft.com/office/drawing/2014/main" id="{68C25866-E708-31E6-58BA-88B5E9B30935}"/>
              </a:ext>
            </a:extLst>
          </p:cNvPr>
          <p:cNvSpPr/>
          <p:nvPr/>
        </p:nvSpPr>
        <p:spPr>
          <a:xfrm>
            <a:off x="5343271" y="1982164"/>
            <a:ext cx="386080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S8</a:t>
            </a:r>
          </a:p>
        </p:txBody>
      </p:sp>
      <p:sp>
        <p:nvSpPr>
          <p:cNvPr id="30" name="Rechteck 86">
            <a:extLst>
              <a:ext uri="{FF2B5EF4-FFF2-40B4-BE49-F238E27FC236}">
                <a16:creationId xmlns:a16="http://schemas.microsoft.com/office/drawing/2014/main" id="{F3E7CE92-8F02-C79F-8277-390842C5EB75}"/>
              </a:ext>
            </a:extLst>
          </p:cNvPr>
          <p:cNvSpPr/>
          <p:nvPr/>
        </p:nvSpPr>
        <p:spPr>
          <a:xfrm>
            <a:off x="5768736" y="1982164"/>
            <a:ext cx="641281" cy="19158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S9</a:t>
            </a:r>
          </a:p>
        </p:txBody>
      </p:sp>
      <p:sp>
        <p:nvSpPr>
          <p:cNvPr id="31" name="Rechteck 87">
            <a:extLst>
              <a:ext uri="{FF2B5EF4-FFF2-40B4-BE49-F238E27FC236}">
                <a16:creationId xmlns:a16="http://schemas.microsoft.com/office/drawing/2014/main" id="{C8E3F2E9-626C-FE50-F8C7-E0A549BDF872}"/>
              </a:ext>
            </a:extLst>
          </p:cNvPr>
          <p:cNvSpPr/>
          <p:nvPr/>
        </p:nvSpPr>
        <p:spPr>
          <a:xfrm>
            <a:off x="1790077" y="2783928"/>
            <a:ext cx="868247" cy="19158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32" name="Rechteck 88">
            <a:extLst>
              <a:ext uri="{FF2B5EF4-FFF2-40B4-BE49-F238E27FC236}">
                <a16:creationId xmlns:a16="http://schemas.microsoft.com/office/drawing/2014/main" id="{E77B3182-8F1D-83EB-34BF-B459074A7999}"/>
              </a:ext>
            </a:extLst>
          </p:cNvPr>
          <p:cNvSpPr/>
          <p:nvPr/>
        </p:nvSpPr>
        <p:spPr>
          <a:xfrm>
            <a:off x="2706957" y="2783928"/>
            <a:ext cx="914089" cy="19158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33" name="Rechteck 89">
            <a:extLst>
              <a:ext uri="{FF2B5EF4-FFF2-40B4-BE49-F238E27FC236}">
                <a16:creationId xmlns:a16="http://schemas.microsoft.com/office/drawing/2014/main" id="{4F0F2BD0-5492-69D8-2A56-8C2EF0D17D0F}"/>
              </a:ext>
            </a:extLst>
          </p:cNvPr>
          <p:cNvSpPr/>
          <p:nvPr/>
        </p:nvSpPr>
        <p:spPr>
          <a:xfrm>
            <a:off x="3669679" y="2783928"/>
            <a:ext cx="886355" cy="19158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34" name="Rechteck 90">
            <a:extLst>
              <a:ext uri="{FF2B5EF4-FFF2-40B4-BE49-F238E27FC236}">
                <a16:creationId xmlns:a16="http://schemas.microsoft.com/office/drawing/2014/main" id="{120DA980-1096-9F5C-F430-DF3C864C1DBF}"/>
              </a:ext>
            </a:extLst>
          </p:cNvPr>
          <p:cNvSpPr/>
          <p:nvPr/>
        </p:nvSpPr>
        <p:spPr>
          <a:xfrm>
            <a:off x="4604668" y="2783928"/>
            <a:ext cx="800821" cy="19158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S4</a:t>
            </a:r>
          </a:p>
        </p:txBody>
      </p:sp>
      <p:sp>
        <p:nvSpPr>
          <p:cNvPr id="35" name="Rechteck 91">
            <a:extLst>
              <a:ext uri="{FF2B5EF4-FFF2-40B4-BE49-F238E27FC236}">
                <a16:creationId xmlns:a16="http://schemas.microsoft.com/office/drawing/2014/main" id="{E32967F1-F5D6-FDD3-4DB5-58AB2E7AEB45}"/>
              </a:ext>
            </a:extLst>
          </p:cNvPr>
          <p:cNvSpPr/>
          <p:nvPr/>
        </p:nvSpPr>
        <p:spPr>
          <a:xfrm>
            <a:off x="5454122" y="2783928"/>
            <a:ext cx="1021621" cy="19158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S5</a:t>
            </a:r>
          </a:p>
        </p:txBody>
      </p:sp>
      <p:sp>
        <p:nvSpPr>
          <p:cNvPr id="36" name="Rechteck 92">
            <a:extLst>
              <a:ext uri="{FF2B5EF4-FFF2-40B4-BE49-F238E27FC236}">
                <a16:creationId xmlns:a16="http://schemas.microsoft.com/office/drawing/2014/main" id="{BC0DCE57-E197-C489-8EE5-664C0C4B2E74}"/>
              </a:ext>
            </a:extLst>
          </p:cNvPr>
          <p:cNvSpPr/>
          <p:nvPr/>
        </p:nvSpPr>
        <p:spPr>
          <a:xfrm>
            <a:off x="6524377" y="2783928"/>
            <a:ext cx="567481" cy="19158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S6</a:t>
            </a:r>
          </a:p>
        </p:txBody>
      </p:sp>
      <p:sp>
        <p:nvSpPr>
          <p:cNvPr id="37" name="Rechteck 93">
            <a:extLst>
              <a:ext uri="{FF2B5EF4-FFF2-40B4-BE49-F238E27FC236}">
                <a16:creationId xmlns:a16="http://schemas.microsoft.com/office/drawing/2014/main" id="{F0DADCF1-5891-6D2A-9791-63D34918B453}"/>
              </a:ext>
            </a:extLst>
          </p:cNvPr>
          <p:cNvSpPr/>
          <p:nvPr/>
        </p:nvSpPr>
        <p:spPr>
          <a:xfrm>
            <a:off x="1759363" y="2381482"/>
            <a:ext cx="683799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38" name="Rechteck 94">
            <a:extLst>
              <a:ext uri="{FF2B5EF4-FFF2-40B4-BE49-F238E27FC236}">
                <a16:creationId xmlns:a16="http://schemas.microsoft.com/office/drawing/2014/main" id="{BC97E0CE-D7CC-2252-770E-CDA7AC109B34}"/>
              </a:ext>
            </a:extLst>
          </p:cNvPr>
          <p:cNvSpPr/>
          <p:nvPr/>
        </p:nvSpPr>
        <p:spPr>
          <a:xfrm>
            <a:off x="2476182" y="2381482"/>
            <a:ext cx="436473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39" name="Rechteck 95">
            <a:extLst>
              <a:ext uri="{FF2B5EF4-FFF2-40B4-BE49-F238E27FC236}">
                <a16:creationId xmlns:a16="http://schemas.microsoft.com/office/drawing/2014/main" id="{9A1E7800-B2B6-F2D4-0581-771FF516A7E7}"/>
              </a:ext>
            </a:extLst>
          </p:cNvPr>
          <p:cNvSpPr/>
          <p:nvPr/>
        </p:nvSpPr>
        <p:spPr>
          <a:xfrm>
            <a:off x="2945674" y="2381482"/>
            <a:ext cx="581379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40" name="Rechteck 96">
            <a:extLst>
              <a:ext uri="{FF2B5EF4-FFF2-40B4-BE49-F238E27FC236}">
                <a16:creationId xmlns:a16="http://schemas.microsoft.com/office/drawing/2014/main" id="{D1760CA6-CC32-097A-7905-06D6D4E42383}"/>
              </a:ext>
            </a:extLst>
          </p:cNvPr>
          <p:cNvSpPr/>
          <p:nvPr/>
        </p:nvSpPr>
        <p:spPr>
          <a:xfrm>
            <a:off x="3560073" y="2381482"/>
            <a:ext cx="383730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S4</a:t>
            </a:r>
          </a:p>
        </p:txBody>
      </p:sp>
      <p:sp>
        <p:nvSpPr>
          <p:cNvPr id="41" name="Rechteck 97">
            <a:extLst>
              <a:ext uri="{FF2B5EF4-FFF2-40B4-BE49-F238E27FC236}">
                <a16:creationId xmlns:a16="http://schemas.microsoft.com/office/drawing/2014/main" id="{8E5F9BF0-178C-59BE-0B05-B49ED2C85814}"/>
              </a:ext>
            </a:extLst>
          </p:cNvPr>
          <p:cNvSpPr/>
          <p:nvPr/>
        </p:nvSpPr>
        <p:spPr>
          <a:xfrm>
            <a:off x="3976823" y="2381482"/>
            <a:ext cx="576899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S5</a:t>
            </a:r>
          </a:p>
        </p:txBody>
      </p:sp>
      <p:sp>
        <p:nvSpPr>
          <p:cNvPr id="42" name="Rechteck 98">
            <a:extLst>
              <a:ext uri="{FF2B5EF4-FFF2-40B4-BE49-F238E27FC236}">
                <a16:creationId xmlns:a16="http://schemas.microsoft.com/office/drawing/2014/main" id="{348F8BEA-0185-A642-D1F5-28D7D4F0220B}"/>
              </a:ext>
            </a:extLst>
          </p:cNvPr>
          <p:cNvSpPr/>
          <p:nvPr/>
        </p:nvSpPr>
        <p:spPr>
          <a:xfrm>
            <a:off x="4586742" y="2381482"/>
            <a:ext cx="386080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S6</a:t>
            </a:r>
          </a:p>
        </p:txBody>
      </p:sp>
      <p:sp>
        <p:nvSpPr>
          <p:cNvPr id="43" name="Rechteck 99">
            <a:extLst>
              <a:ext uri="{FF2B5EF4-FFF2-40B4-BE49-F238E27FC236}">
                <a16:creationId xmlns:a16="http://schemas.microsoft.com/office/drawing/2014/main" id="{B6C5F0EE-090F-0328-FB40-132046BFA8FA}"/>
              </a:ext>
            </a:extLst>
          </p:cNvPr>
          <p:cNvSpPr/>
          <p:nvPr/>
        </p:nvSpPr>
        <p:spPr>
          <a:xfrm>
            <a:off x="6263143" y="2381482"/>
            <a:ext cx="443165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S10</a:t>
            </a:r>
          </a:p>
        </p:txBody>
      </p:sp>
      <p:sp>
        <p:nvSpPr>
          <p:cNvPr id="44" name="Rechteck 100">
            <a:extLst>
              <a:ext uri="{FF2B5EF4-FFF2-40B4-BE49-F238E27FC236}">
                <a16:creationId xmlns:a16="http://schemas.microsoft.com/office/drawing/2014/main" id="{D2D19F20-4760-4063-E7BF-034A5F9EC40F}"/>
              </a:ext>
            </a:extLst>
          </p:cNvPr>
          <p:cNvSpPr/>
          <p:nvPr/>
        </p:nvSpPr>
        <p:spPr>
          <a:xfrm>
            <a:off x="6739325" y="2381482"/>
            <a:ext cx="352533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S11</a:t>
            </a:r>
          </a:p>
        </p:txBody>
      </p:sp>
      <p:sp>
        <p:nvSpPr>
          <p:cNvPr id="45" name="Rechteck 101">
            <a:extLst>
              <a:ext uri="{FF2B5EF4-FFF2-40B4-BE49-F238E27FC236}">
                <a16:creationId xmlns:a16="http://schemas.microsoft.com/office/drawing/2014/main" id="{048C671C-F2E1-8DE3-B190-DB14835FED80}"/>
              </a:ext>
            </a:extLst>
          </p:cNvPr>
          <p:cNvSpPr/>
          <p:nvPr/>
        </p:nvSpPr>
        <p:spPr>
          <a:xfrm>
            <a:off x="5005842" y="2381482"/>
            <a:ext cx="386080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S7</a:t>
            </a:r>
          </a:p>
        </p:txBody>
      </p:sp>
      <p:sp>
        <p:nvSpPr>
          <p:cNvPr id="46" name="Rechteck 102">
            <a:extLst>
              <a:ext uri="{FF2B5EF4-FFF2-40B4-BE49-F238E27FC236}">
                <a16:creationId xmlns:a16="http://schemas.microsoft.com/office/drawing/2014/main" id="{865DA205-DA6A-D63A-7E9A-5E3BF8BB5AB4}"/>
              </a:ext>
            </a:extLst>
          </p:cNvPr>
          <p:cNvSpPr/>
          <p:nvPr/>
        </p:nvSpPr>
        <p:spPr>
          <a:xfrm>
            <a:off x="5424942" y="2381482"/>
            <a:ext cx="386080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S8</a:t>
            </a:r>
          </a:p>
        </p:txBody>
      </p:sp>
      <p:sp>
        <p:nvSpPr>
          <p:cNvPr id="47" name="Rechteck 103">
            <a:extLst>
              <a:ext uri="{FF2B5EF4-FFF2-40B4-BE49-F238E27FC236}">
                <a16:creationId xmlns:a16="http://schemas.microsoft.com/office/drawing/2014/main" id="{B13A174B-A98F-F0CF-304F-54318F8CAD37}"/>
              </a:ext>
            </a:extLst>
          </p:cNvPr>
          <p:cNvSpPr/>
          <p:nvPr/>
        </p:nvSpPr>
        <p:spPr>
          <a:xfrm>
            <a:off x="5844042" y="2381482"/>
            <a:ext cx="386081" cy="191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S9</a:t>
            </a:r>
          </a:p>
        </p:txBody>
      </p:sp>
      <p:pic>
        <p:nvPicPr>
          <p:cNvPr id="48" name="Grafik 6">
            <a:extLst>
              <a:ext uri="{FF2B5EF4-FFF2-40B4-BE49-F238E27FC236}">
                <a16:creationId xmlns:a16="http://schemas.microsoft.com/office/drawing/2014/main" id="{B9F697D8-91CC-8364-0530-8A0FE5A707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39" y="1404599"/>
            <a:ext cx="3166849" cy="202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Connecteur droit avec flèche 76">
            <a:extLst>
              <a:ext uri="{FF2B5EF4-FFF2-40B4-BE49-F238E27FC236}">
                <a16:creationId xmlns:a16="http://schemas.microsoft.com/office/drawing/2014/main" id="{9BDF3F8A-8631-515E-386D-78FE0EDD55BF}"/>
              </a:ext>
            </a:extLst>
          </p:cNvPr>
          <p:cNvCxnSpPr>
            <a:cxnSpLocks/>
          </p:cNvCxnSpPr>
          <p:nvPr/>
        </p:nvCxnSpPr>
        <p:spPr>
          <a:xfrm>
            <a:off x="6096000" y="5725154"/>
            <a:ext cx="1718139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78">
            <a:extLst>
              <a:ext uri="{FF2B5EF4-FFF2-40B4-BE49-F238E27FC236}">
                <a16:creationId xmlns:a16="http://schemas.microsoft.com/office/drawing/2014/main" id="{3606048E-F002-09AC-BF52-BF63C0CDEE0B}"/>
              </a:ext>
            </a:extLst>
          </p:cNvPr>
          <p:cNvSpPr txBox="1"/>
          <p:nvPr/>
        </p:nvSpPr>
        <p:spPr>
          <a:xfrm>
            <a:off x="6013173" y="5770252"/>
            <a:ext cx="188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 </a:t>
            </a: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gemeinsame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Stromversorgung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von 11:00 – 15:00 </a:t>
            </a:r>
          </a:p>
        </p:txBody>
      </p:sp>
      <p:graphicFrame>
        <p:nvGraphicFramePr>
          <p:cNvPr id="51" name="Tableau 49">
            <a:extLst>
              <a:ext uri="{FF2B5EF4-FFF2-40B4-BE49-F238E27FC236}">
                <a16:creationId xmlns:a16="http://schemas.microsoft.com/office/drawing/2014/main" id="{03A69833-06C4-DB99-E4C2-6C036F628E22}"/>
              </a:ext>
            </a:extLst>
          </p:cNvPr>
          <p:cNvGraphicFramePr>
            <a:graphicFrameLocks noGrp="1"/>
          </p:cNvGraphicFramePr>
          <p:nvPr/>
        </p:nvGraphicFramePr>
        <p:xfrm>
          <a:off x="1091126" y="3528356"/>
          <a:ext cx="10497605" cy="1993653"/>
        </p:xfrm>
        <a:graphic>
          <a:graphicData uri="http://schemas.openxmlformats.org/drawingml/2006/table">
            <a:tbl>
              <a:tblPr firstRow="1" firstCol="1" bandRow="1"/>
              <a:tblGrid>
                <a:gridCol w="420624">
                  <a:extLst>
                    <a:ext uri="{9D8B030D-6E8A-4147-A177-3AD203B41FA5}">
                      <a16:colId xmlns:a16="http://schemas.microsoft.com/office/drawing/2014/main" val="4139145822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3192893098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681131864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2312272964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3632557606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137064169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002118426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3714763683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651144129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423203968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322675632"/>
                    </a:ext>
                  </a:extLst>
                </a:gridCol>
                <a:gridCol w="402629">
                  <a:extLst>
                    <a:ext uri="{9D8B030D-6E8A-4147-A177-3AD203B41FA5}">
                      <a16:colId xmlns:a16="http://schemas.microsoft.com/office/drawing/2014/main" val="3836812096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3199931500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205826295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2889563572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3109625442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2628137151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304066381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905956059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828261997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992009973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407673277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444045467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1476790165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853858332"/>
                    </a:ext>
                  </a:extLst>
                </a:gridCol>
              </a:tblGrid>
              <a:tr h="221517">
                <a:tc>
                  <a:txBody>
                    <a:bodyPr/>
                    <a:lstStyle/>
                    <a:p>
                      <a:pPr algn="ctr" fontAlgn="b"/>
                      <a:endParaRPr lang="de-CH" sz="1100" b="0" i="0" u="none" strike="noStrike" noProof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2-3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4-5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6-7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8-9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9-10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10-11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12-13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14-15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16-17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18-19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19-20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20-21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21-22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22-23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23-24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995883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50000">
                          <a:srgbClr val="92D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615366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rgbClr val="E9EFB7">
                            <a:lumMod val="20000"/>
                            <a:lumOff val="80000"/>
                          </a:srgb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60426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C1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100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1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1000">
                          <a:srgbClr val="00B050"/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77593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D1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1000">
                          <a:srgbClr val="00B050"/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38649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3353271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100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56000"/>
                            <a:lumOff val="44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39004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100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1000">
                          <a:srgbClr val="00B050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1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92494"/>
                  </a:ext>
                </a:extLst>
              </a:tr>
              <a:tr h="221517"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D2</a:t>
                      </a:r>
                    </a:p>
                  </a:txBody>
                  <a:tcPr marL="5258" marR="5258" marT="5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56000"/>
                            <a:lumOff val="44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rgbClr val="92D05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ein 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CH" sz="1200" b="0" i="0" u="none" strike="noStrike" noProof="0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aus</a:t>
                      </a:r>
                    </a:p>
                  </a:txBody>
                  <a:tcPr marL="5258" marR="5258" marT="5258" marB="0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285116"/>
                  </a:ext>
                </a:extLst>
              </a:tr>
            </a:tbl>
          </a:graphicData>
        </a:graphic>
      </p:graphicFrame>
      <p:sp>
        <p:nvSpPr>
          <p:cNvPr id="52" name="Datumsplatzhalter 51">
            <a:extLst>
              <a:ext uri="{FF2B5EF4-FFF2-40B4-BE49-F238E27FC236}">
                <a16:creationId xmlns:a16="http://schemas.microsoft.com/office/drawing/2014/main" id="{556BE567-7A89-10CE-FCAC-6459FF15A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4" name="Fußzeilenplatzhalter 53">
            <a:extLst>
              <a:ext uri="{FF2B5EF4-FFF2-40B4-BE49-F238E27FC236}">
                <a16:creationId xmlns:a16="http://schemas.microsoft.com/office/drawing/2014/main" id="{13F45350-E128-71C1-4302-D5D108B8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9BC14F-931E-7916-FECE-5CDFC85C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941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8E6A6A-5E82-4753-B71A-CEC67EA1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439F54-1E43-40FF-B19F-FCB23CE3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18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2F15258-BBBF-486E-B6D3-C72E3E5B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10061"/>
            <a:ext cx="9976746" cy="721957"/>
          </a:xfrm>
        </p:spPr>
        <p:txBody>
          <a:bodyPr/>
          <a:lstStyle/>
          <a:p>
            <a:r>
              <a:rPr lang="de-CH" dirty="0"/>
              <a:t>Strommangellage eingebettet in vor- und nachgelagerte Zustände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E84B476-87EA-93A9-4F44-05DA00C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graphicFrame>
        <p:nvGraphicFramePr>
          <p:cNvPr id="30" name="Tabelle 30">
            <a:extLst>
              <a:ext uri="{FF2B5EF4-FFF2-40B4-BE49-F238E27FC236}">
                <a16:creationId xmlns:a16="http://schemas.microsoft.com/office/drawing/2014/main" id="{A3991331-61E8-46EE-A30F-F0D3B573A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429983"/>
              </p:ext>
            </p:extLst>
          </p:nvPr>
        </p:nvGraphicFramePr>
        <p:xfrm>
          <a:off x="384313" y="1456780"/>
          <a:ext cx="11582400" cy="4937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val="833177502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960581609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2493714848"/>
                    </a:ext>
                  </a:extLst>
                </a:gridCol>
              </a:tblGrid>
              <a:tr h="467888"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Kurzfristige Knappheit </a:t>
                      </a:r>
                      <a:br>
                        <a:rPr lang="de-CH" dirty="0"/>
                      </a:br>
                      <a:r>
                        <a:rPr lang="de-CH" dirty="0"/>
                        <a:t>(Stunden, einzelne Tage)</a:t>
                      </a:r>
                    </a:p>
                  </a:txBody>
                  <a:tcPr>
                    <a:solidFill>
                      <a:srgbClr val="F8B7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Mangellage </a:t>
                      </a:r>
                    </a:p>
                    <a:p>
                      <a:pPr algn="ctr"/>
                      <a:r>
                        <a:rPr lang="de-CH" dirty="0"/>
                        <a:t>(dauernd 0-50%)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Krise </a:t>
                      </a:r>
                    </a:p>
                    <a:p>
                      <a:pPr algn="ctr"/>
                      <a:r>
                        <a:rPr lang="de-CH" dirty="0"/>
                        <a:t>(dauernd &gt;50%)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19498"/>
                  </a:ext>
                </a:extLst>
              </a:tr>
              <a:tr h="467888">
                <a:tc>
                  <a:txBody>
                    <a:bodyPr/>
                    <a:lstStyle/>
                    <a:p>
                      <a:r>
                        <a:rPr lang="de-CH" dirty="0"/>
                        <a:t>Bundesamt für Energie, </a:t>
                      </a:r>
                    </a:p>
                    <a:p>
                      <a:r>
                        <a:rPr lang="de-CH" dirty="0"/>
                        <a:t>Strom-Regulator Elcom</a:t>
                      </a:r>
                    </a:p>
                  </a:txBody>
                  <a:tcPr>
                    <a:solidFill>
                      <a:srgbClr val="F8B7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Bundesamt für wirtschaftliche Landesversorgung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Bundesamt für Bevölkerungsschutz, Armee, Kantonale Krisenstäbe, …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85747"/>
                  </a:ext>
                </a:extLst>
              </a:tr>
              <a:tr h="4678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dirty="0"/>
                        <a:t>Reservekraftwerke ca. 5% CH-Durchschnitts-Leistung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dirty="0"/>
                        <a:t>Winterreserve in Speicherseen ca. 1% CH-Jahresverbrauch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dirty="0"/>
                        <a:t>Finanziert mit einer Abgabe Winterreserve von 1.2 Cent/kWh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CH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b="1" dirty="0"/>
                        <a:t>Keine</a:t>
                      </a:r>
                      <a:r>
                        <a:rPr lang="de-CH" dirty="0"/>
                        <a:t> Verbrauchsseitige Reserve (Verträge mit Grosskunden im Falle einer Mangellage Verbrauch einzuschränken), Sache der Wirtschaft</a:t>
                      </a:r>
                    </a:p>
                  </a:txBody>
                  <a:tcPr>
                    <a:solidFill>
                      <a:srgbClr val="F8B77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dirty="0"/>
                        <a:t>Angebotslenkung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dirty="0"/>
                        <a:t>Verbrauchslenkung</a:t>
                      </a:r>
                    </a:p>
                    <a:p>
                      <a:endParaRPr lang="de-CH" dirty="0"/>
                    </a:p>
                    <a:p>
                      <a:endParaRPr lang="de-CH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dirty="0"/>
                        <a:t>Notfalltreffpunkte mit Stromversorgung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dirty="0"/>
                        <a:t>Diverse Übungen / Konzepte für Stromausfälle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712344"/>
                  </a:ext>
                </a:extLst>
              </a:tr>
            </a:tbl>
          </a:graphicData>
        </a:graphic>
      </p:graphicFrame>
      <p:pic>
        <p:nvPicPr>
          <p:cNvPr id="31" name="Grafik 30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1D70AEFC-1C21-12F3-BE54-EE1584CE9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6" y="3511745"/>
            <a:ext cx="3440710" cy="18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5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15E498C-0B73-77A7-3D99-2CA49165D906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430263" y="1231757"/>
          <a:ext cx="11330288" cy="497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572">
                  <a:extLst>
                    <a:ext uri="{9D8B030D-6E8A-4147-A177-3AD203B41FA5}">
                      <a16:colId xmlns:a16="http://schemas.microsoft.com/office/drawing/2014/main" val="2244399495"/>
                    </a:ext>
                  </a:extLst>
                </a:gridCol>
                <a:gridCol w="2832572">
                  <a:extLst>
                    <a:ext uri="{9D8B030D-6E8A-4147-A177-3AD203B41FA5}">
                      <a16:colId xmlns:a16="http://schemas.microsoft.com/office/drawing/2014/main" val="3418167501"/>
                    </a:ext>
                  </a:extLst>
                </a:gridCol>
                <a:gridCol w="2832572">
                  <a:extLst>
                    <a:ext uri="{9D8B030D-6E8A-4147-A177-3AD203B41FA5}">
                      <a16:colId xmlns:a16="http://schemas.microsoft.com/office/drawing/2014/main" val="2950201750"/>
                    </a:ext>
                  </a:extLst>
                </a:gridCol>
                <a:gridCol w="2832572">
                  <a:extLst>
                    <a:ext uri="{9D8B030D-6E8A-4147-A177-3AD203B41FA5}">
                      <a16:colId xmlns:a16="http://schemas.microsoft.com/office/drawing/2014/main" val="3161015190"/>
                    </a:ext>
                  </a:extLst>
                </a:gridCol>
              </a:tblGrid>
              <a:tr h="369349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/>
                        <a:t>Sommer 22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/>
                        <a:t>Ende Winter 22/23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/>
                        <a:t>Winter 23/24</a:t>
                      </a:r>
                    </a:p>
                  </a:txBody>
                  <a:tcPr marL="91072" marR="91072" marT="45536" marB="45536"/>
                </a:tc>
                <a:extLst>
                  <a:ext uri="{0D108BD9-81ED-4DB2-BD59-A6C34878D82A}">
                    <a16:rowId xmlns:a16="http://schemas.microsoft.com/office/drawing/2014/main" val="197569016"/>
                  </a:ext>
                </a:extLst>
              </a:tr>
              <a:tr h="637507">
                <a:tc>
                  <a:txBody>
                    <a:bodyPr/>
                    <a:lstStyle/>
                    <a:p>
                      <a:r>
                        <a:rPr lang="de-CH" sz="1800" dirty="0"/>
                        <a:t>Gasimporte EU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b="1" dirty="0">
                          <a:solidFill>
                            <a:srgbClr val="FF0000"/>
                          </a:solidFill>
                        </a:rPr>
                        <a:t>? 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>
                          <a:solidFill>
                            <a:srgbClr val="00B050"/>
                          </a:solidFill>
                        </a:rPr>
                        <a:t>Speicher vor Winter voll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Flüssiggas Import machbar / teuer</a:t>
                      </a:r>
                    </a:p>
                  </a:txBody>
                  <a:tcPr marL="91072" marR="91072" marT="45536" marB="45536"/>
                </a:tc>
                <a:extLst>
                  <a:ext uri="{0D108BD9-81ED-4DB2-BD59-A6C34878D82A}">
                    <a16:rowId xmlns:a16="http://schemas.microsoft.com/office/drawing/2014/main" val="2331976203"/>
                  </a:ext>
                </a:extLst>
              </a:tr>
              <a:tr h="369349">
                <a:tc>
                  <a:txBody>
                    <a:bodyPr/>
                    <a:lstStyle/>
                    <a:p>
                      <a:r>
                        <a:rPr lang="de-CH" sz="1800" dirty="0"/>
                        <a:t>Temperatur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pPr marL="0" marR="0" lvl="0" indent="0" algn="l" defTabSz="12211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b="1" dirty="0">
                          <a:solidFill>
                            <a:srgbClr val="00B050"/>
                          </a:solidFill>
                        </a:rPr>
                        <a:t>Hohe Temperaturen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pPr marL="0" marR="0" lvl="0" indent="0" algn="l" defTabSz="12211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marL="91072" marR="91072" marT="45536" marB="45536"/>
                </a:tc>
                <a:extLst>
                  <a:ext uri="{0D108BD9-81ED-4DB2-BD59-A6C34878D82A}">
                    <a16:rowId xmlns:a16="http://schemas.microsoft.com/office/drawing/2014/main" val="1542513930"/>
                  </a:ext>
                </a:extLst>
              </a:tr>
              <a:tr h="369349">
                <a:tc>
                  <a:txBody>
                    <a:bodyPr/>
                    <a:lstStyle/>
                    <a:p>
                      <a:r>
                        <a:rPr lang="de-CH" sz="1800" dirty="0"/>
                        <a:t>Füllstand Speicherseen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>
                          <a:solidFill>
                            <a:srgbClr val="FF0000"/>
                          </a:solidFill>
                        </a:rPr>
                        <a:t>Tief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solidFill>
                            <a:srgbClr val="00B050"/>
                          </a:solidFill>
                        </a:rPr>
                        <a:t>Hoch Nord Schweiz </a:t>
                      </a:r>
                    </a:p>
                    <a:p>
                      <a:r>
                        <a:rPr lang="de-CH" sz="1600" dirty="0">
                          <a:solidFill>
                            <a:srgbClr val="FF0000"/>
                          </a:solidFill>
                        </a:rPr>
                        <a:t>tief Tessin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b="0" dirty="0">
                          <a:solidFill>
                            <a:srgbClr val="00B050"/>
                          </a:solidFill>
                        </a:rPr>
                        <a:t>mittel</a:t>
                      </a:r>
                    </a:p>
                  </a:txBody>
                  <a:tcPr marL="91072" marR="91072" marT="45536" marB="45536"/>
                </a:tc>
                <a:extLst>
                  <a:ext uri="{0D108BD9-81ED-4DB2-BD59-A6C34878D82A}">
                    <a16:rowId xmlns:a16="http://schemas.microsoft.com/office/drawing/2014/main" val="2278547715"/>
                  </a:ext>
                </a:extLst>
              </a:tr>
              <a:tr h="1183941">
                <a:tc>
                  <a:txBody>
                    <a:bodyPr/>
                    <a:lstStyle/>
                    <a:p>
                      <a:r>
                        <a:rPr lang="de-CH" sz="1800" dirty="0"/>
                        <a:t>Strompreise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/>
                        <a:t>Börse hoch</a:t>
                      </a:r>
                    </a:p>
                    <a:p>
                      <a:r>
                        <a:rPr lang="de-CH" sz="1800" dirty="0"/>
                        <a:t>Energie-Verträge / Grundversorgung tief</a:t>
                      </a:r>
                    </a:p>
                    <a:p>
                      <a:r>
                        <a:rPr lang="de-CH" sz="1800" dirty="0">
                          <a:solidFill>
                            <a:srgbClr val="FF0000"/>
                          </a:solidFill>
                        </a:rPr>
                        <a:t>Stromsparen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/>
                        <a:t>Börse tiefer</a:t>
                      </a:r>
                    </a:p>
                    <a:p>
                      <a:r>
                        <a:rPr lang="de-CH" sz="1800" dirty="0"/>
                        <a:t>Energie-Verträge / Grundversorgung hoch</a:t>
                      </a:r>
                    </a:p>
                    <a:p>
                      <a:r>
                        <a:rPr lang="de-CH" sz="1800" dirty="0">
                          <a:solidFill>
                            <a:srgbClr val="00B050"/>
                          </a:solidFill>
                        </a:rPr>
                        <a:t>Stromsparen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/>
                        <a:t>Börse tiefer</a:t>
                      </a:r>
                    </a:p>
                    <a:p>
                      <a:pPr marL="0" marR="0" lvl="0" indent="0" algn="l" defTabSz="12211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/>
                        <a:t>Energie-Verträge / Grundversorgung </a:t>
                      </a:r>
                      <a:r>
                        <a:rPr lang="de-CH" sz="1800" dirty="0">
                          <a:solidFill>
                            <a:srgbClr val="00B050"/>
                          </a:solidFill>
                        </a:rPr>
                        <a:t>höher</a:t>
                      </a:r>
                    </a:p>
                    <a:p>
                      <a:pPr marL="0" marR="0" lvl="0" indent="0" algn="l" defTabSz="12211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>
                          <a:solidFill>
                            <a:srgbClr val="00B050"/>
                          </a:solidFill>
                        </a:rPr>
                        <a:t>Stromsparen</a:t>
                      </a:r>
                    </a:p>
                  </a:txBody>
                  <a:tcPr marL="91072" marR="91072" marT="45536" marB="45536"/>
                </a:tc>
                <a:extLst>
                  <a:ext uri="{0D108BD9-81ED-4DB2-BD59-A6C34878D82A}">
                    <a16:rowId xmlns:a16="http://schemas.microsoft.com/office/drawing/2014/main" val="1423480947"/>
                  </a:ext>
                </a:extLst>
              </a:tr>
              <a:tr h="910724">
                <a:tc>
                  <a:txBody>
                    <a:bodyPr/>
                    <a:lstStyle/>
                    <a:p>
                      <a:r>
                        <a:rPr lang="de-CH" sz="1800" dirty="0"/>
                        <a:t>Importmöglichkeit</a:t>
                      </a:r>
                      <a:br>
                        <a:rPr lang="de-CH" sz="1800" dirty="0"/>
                      </a:br>
                      <a:r>
                        <a:rPr lang="de-CH" sz="1800" dirty="0"/>
                        <a:t>- Franz. KKW</a:t>
                      </a:r>
                    </a:p>
                    <a:p>
                      <a:r>
                        <a:rPr lang="de-CH" sz="1800" dirty="0"/>
                        <a:t>- Deutschland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  <a:p>
                      <a:r>
                        <a:rPr lang="de-CH" sz="1800" b="1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  <a:p>
                      <a:r>
                        <a:rPr lang="de-CH" sz="1800" dirty="0">
                          <a:solidFill>
                            <a:srgbClr val="00B050"/>
                          </a:solidFill>
                        </a:rPr>
                        <a:t>Am Netz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  <a:p>
                      <a:r>
                        <a:rPr lang="de-CH" sz="1800" b="0" dirty="0">
                          <a:solidFill>
                            <a:srgbClr val="00B050"/>
                          </a:solidFill>
                        </a:rPr>
                        <a:t>Am Netz</a:t>
                      </a:r>
                    </a:p>
                  </a:txBody>
                  <a:tcPr marL="91072" marR="91072" marT="45536" marB="45536"/>
                </a:tc>
                <a:extLst>
                  <a:ext uri="{0D108BD9-81ED-4DB2-BD59-A6C34878D82A}">
                    <a16:rowId xmlns:a16="http://schemas.microsoft.com/office/drawing/2014/main" val="3670131610"/>
                  </a:ext>
                </a:extLst>
              </a:tr>
              <a:tr h="637507">
                <a:tc>
                  <a:txBody>
                    <a:bodyPr/>
                    <a:lstStyle/>
                    <a:p>
                      <a:r>
                        <a:rPr lang="de-CH" sz="1800" dirty="0"/>
                        <a:t>Zunahme Stromverbrauch 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b="1" dirty="0">
                          <a:solidFill>
                            <a:srgbClr val="FF0000"/>
                          </a:solidFill>
                        </a:rPr>
                        <a:t>Nachholbedarf nach COVID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>
                          <a:solidFill>
                            <a:srgbClr val="00B050"/>
                          </a:solidFill>
                        </a:rPr>
                        <a:t>Leichter Rückgang </a:t>
                      </a:r>
                      <a:r>
                        <a:rPr lang="de-CH" sz="1100" dirty="0">
                          <a:solidFill>
                            <a:schemeClr val="tx1"/>
                          </a:solidFill>
                        </a:rPr>
                        <a:t>(temperaturbereinigt)</a:t>
                      </a:r>
                    </a:p>
                  </a:txBody>
                  <a:tcPr marL="91072" marR="91072" marT="45536" marB="45536"/>
                </a:tc>
                <a:tc>
                  <a:txBody>
                    <a:bodyPr/>
                    <a:lstStyle/>
                    <a:p>
                      <a:r>
                        <a:rPr lang="de-CH" sz="1800" dirty="0">
                          <a:solidFill>
                            <a:srgbClr val="00B050"/>
                          </a:solidFill>
                        </a:rPr>
                        <a:t>Eher Rückläufig zu 2022</a:t>
                      </a:r>
                    </a:p>
                  </a:txBody>
                  <a:tcPr marL="91072" marR="91072" marT="45536" marB="45536"/>
                </a:tc>
                <a:extLst>
                  <a:ext uri="{0D108BD9-81ED-4DB2-BD59-A6C34878D82A}">
                    <a16:rowId xmlns:a16="http://schemas.microsoft.com/office/drawing/2014/main" val="991244387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A3CEC6A4-9C93-CD1A-E49F-E256E0E3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Rückblick / Ausblick</a:t>
            </a:r>
            <a:br>
              <a:rPr lang="de-CH" dirty="0"/>
            </a:br>
            <a:r>
              <a:rPr lang="de-CH" dirty="0"/>
              <a:t>(meine persönliche Einschätzung)</a:t>
            </a:r>
          </a:p>
        </p:txBody>
      </p:sp>
    </p:spTree>
    <p:extLst>
      <p:ext uri="{BB962C8B-B14F-4D97-AF65-F5344CB8AC3E}">
        <p14:creationId xmlns:p14="http://schemas.microsoft.com/office/powerpoint/2010/main" val="59757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455FF55-2B26-48E9-9496-723516236A93}"/>
              </a:ext>
            </a:extLst>
          </p:cNvPr>
          <p:cNvSpPr/>
          <p:nvPr/>
        </p:nvSpPr>
        <p:spPr>
          <a:xfrm>
            <a:off x="-2094" y="0"/>
            <a:ext cx="12189331" cy="6858000"/>
          </a:xfrm>
          <a:prstGeom prst="rect">
            <a:avLst/>
          </a:prstGeom>
          <a:solidFill>
            <a:srgbClr val="D8E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716E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BF2F6F-F3A2-4ACA-8596-8E5ACBB37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29" y="4160683"/>
            <a:ext cx="6422577" cy="1411357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Was ist OSTRAL?</a:t>
            </a:r>
            <a:endParaRPr lang="de-CH" dirty="0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266DED3-FDC9-4ED7-962B-7A62D336D677}"/>
              </a:ext>
            </a:extLst>
          </p:cNvPr>
          <p:cNvGrpSpPr/>
          <p:nvPr/>
        </p:nvGrpSpPr>
        <p:grpSpPr>
          <a:xfrm>
            <a:off x="-3598140" y="291953"/>
            <a:ext cx="11609421" cy="1463810"/>
            <a:chOff x="-3598140" y="291953"/>
            <a:chExt cx="11609421" cy="1463810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DEE82E76-6EE3-4AEB-B31E-DCEC03B93738}"/>
                </a:ext>
              </a:extLst>
            </p:cNvPr>
            <p:cNvCxnSpPr/>
            <p:nvPr/>
          </p:nvCxnSpPr>
          <p:spPr>
            <a:xfrm>
              <a:off x="-3598140" y="1307792"/>
              <a:ext cx="4737100" cy="0"/>
            </a:xfrm>
            <a:prstGeom prst="line">
              <a:avLst/>
            </a:prstGeom>
            <a:ln w="31750">
              <a:solidFill>
                <a:srgbClr val="672E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64154B2-1EA7-4A8E-88E1-13F73B0F160D}"/>
                </a:ext>
              </a:extLst>
            </p:cNvPr>
            <p:cNvGrpSpPr/>
            <p:nvPr/>
          </p:nvGrpSpPr>
          <p:grpSpPr>
            <a:xfrm>
              <a:off x="-1296582" y="291953"/>
              <a:ext cx="9307863" cy="1463810"/>
              <a:chOff x="-1296582" y="291953"/>
              <a:chExt cx="9307863" cy="1463810"/>
            </a:xfrm>
          </p:grpSpPr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DD78ED13-2F93-4079-BE05-96A4782914F5}"/>
                  </a:ext>
                </a:extLst>
              </p:cNvPr>
              <p:cNvCxnSpPr/>
              <p:nvPr/>
            </p:nvCxnSpPr>
            <p:spPr>
              <a:xfrm>
                <a:off x="3124860" y="627450"/>
                <a:ext cx="4737100" cy="0"/>
              </a:xfrm>
              <a:prstGeom prst="line">
                <a:avLst/>
              </a:prstGeom>
              <a:ln w="317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D941AE0-A01B-46A4-9E5C-5D70A8C69223}"/>
                  </a:ext>
                </a:extLst>
              </p:cNvPr>
              <p:cNvSpPr/>
              <p:nvPr/>
            </p:nvSpPr>
            <p:spPr>
              <a:xfrm>
                <a:off x="4874353" y="1154695"/>
                <a:ext cx="324000" cy="324000"/>
              </a:xfrm>
              <a:prstGeom prst="ellipse">
                <a:avLst/>
              </a:prstGeom>
              <a:solidFill>
                <a:srgbClr val="672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F272150F-7974-423F-88A3-D35B3D806FC6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1857151" y="291953"/>
                <a:ext cx="1368000" cy="0"/>
              </a:xfrm>
              <a:prstGeom prst="line">
                <a:avLst/>
              </a:prstGeom>
              <a:ln w="31750">
                <a:solidFill>
                  <a:srgbClr val="672E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06EFD41B-6053-4CE4-A15A-7B28F4FE7464}"/>
                  </a:ext>
                </a:extLst>
              </p:cNvPr>
              <p:cNvCxnSpPr/>
              <p:nvPr/>
            </p:nvCxnSpPr>
            <p:spPr>
              <a:xfrm>
                <a:off x="-1296582" y="969750"/>
                <a:ext cx="4737100" cy="0"/>
              </a:xfrm>
              <a:prstGeom prst="line">
                <a:avLst/>
              </a:prstGeom>
              <a:ln w="31750">
                <a:solidFill>
                  <a:srgbClr val="672E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22E0054F-A666-4A8A-81EE-CC7B4527405D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>
                <a:off x="-211439" y="1755763"/>
                <a:ext cx="1800000" cy="0"/>
              </a:xfrm>
              <a:prstGeom prst="line">
                <a:avLst/>
              </a:prstGeom>
              <a:ln w="31750">
                <a:solidFill>
                  <a:srgbClr val="672E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DEFC7205-90F6-4BD0-B942-31D975F83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9769" y="1306954"/>
                <a:ext cx="3423040" cy="9741"/>
              </a:xfrm>
              <a:prstGeom prst="line">
                <a:avLst/>
              </a:prstGeom>
              <a:ln w="31750">
                <a:solidFill>
                  <a:srgbClr val="672E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A2DFDFC-D3C2-4E86-A3B6-10526C13A0F8}"/>
                  </a:ext>
                </a:extLst>
              </p:cNvPr>
              <p:cNvSpPr/>
              <p:nvPr/>
            </p:nvSpPr>
            <p:spPr>
              <a:xfrm>
                <a:off x="3392845" y="806227"/>
                <a:ext cx="324000" cy="324000"/>
              </a:xfrm>
              <a:prstGeom prst="ellipse">
                <a:avLst/>
              </a:prstGeom>
              <a:solidFill>
                <a:srgbClr val="672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49D7502-C891-4E6D-8923-ACD87A07C6BF}"/>
                  </a:ext>
                </a:extLst>
              </p:cNvPr>
              <p:cNvSpPr/>
              <p:nvPr/>
            </p:nvSpPr>
            <p:spPr>
              <a:xfrm>
                <a:off x="7687281" y="483315"/>
                <a:ext cx="324000" cy="324000"/>
              </a:xfrm>
              <a:prstGeom prst="ellipse">
                <a:avLst/>
              </a:prstGeom>
              <a:solidFill>
                <a:srgbClr val="672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82A1257D-C092-45BD-984F-A92054281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901" y="2337141"/>
            <a:ext cx="4921558" cy="42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6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Floß enthält.&#10;&#10;Automatisch generierte Beschreibung">
            <a:extLst>
              <a:ext uri="{FF2B5EF4-FFF2-40B4-BE49-F238E27FC236}">
                <a16:creationId xmlns:a16="http://schemas.microsoft.com/office/drawing/2014/main" id="{1B3D4AF7-2F76-4304-8C77-0BD976205F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Untertitel 3">
            <a:extLst>
              <a:ext uri="{FF2B5EF4-FFF2-40B4-BE49-F238E27FC236}">
                <a16:creationId xmlns:a16="http://schemas.microsoft.com/office/drawing/2014/main" id="{A0061DAF-E5AF-4409-92C5-DDEE93DDE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449" y="5375393"/>
            <a:ext cx="8198298" cy="1530849"/>
          </a:xfrm>
        </p:spPr>
        <p:txBody>
          <a:bodyPr vert="horz" lIns="0" tIns="0" rIns="91440" bIns="45720" rtlCol="0" anchor="t">
            <a:normAutofit/>
          </a:bodyPr>
          <a:lstStyle/>
          <a:p>
            <a:r>
              <a:rPr lang="de-CH" sz="2800" dirty="0">
                <a:solidFill>
                  <a:srgbClr val="FFFFFF"/>
                </a:solidFill>
              </a:rPr>
              <a:t>Alle Informationen auf ostral.ch</a:t>
            </a:r>
            <a:endParaRPr lang="de-CH" sz="2800" dirty="0">
              <a:solidFill>
                <a:schemeClr val="bg1"/>
              </a:solidFill>
              <a:cs typeface="Arial"/>
            </a:endParaRPr>
          </a:p>
          <a:p>
            <a:endParaRPr lang="de-CH" sz="28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6D9E24E-B8BE-431C-91A7-1C341902B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759" y="4025928"/>
            <a:ext cx="2698066" cy="8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94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8D0447-BD58-5743-1D75-D6414B0B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A5CCE8-91C1-89E5-9B2B-C2AA64B4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21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50ED54C-8ED0-AD9C-6242-ABAC78BE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25" y="272895"/>
            <a:ext cx="9976746" cy="721957"/>
          </a:xfrm>
        </p:spPr>
        <p:txBody>
          <a:bodyPr/>
          <a:lstStyle/>
          <a:p>
            <a:r>
              <a:rPr lang="de-DE" dirty="0"/>
              <a:t>In aller Kürze</a:t>
            </a:r>
            <a:endParaRPr lang="de-CH" dirty="0"/>
          </a:p>
        </p:txBody>
      </p:sp>
      <p:pic>
        <p:nvPicPr>
          <p:cNvPr id="7" name="Grafik 6">
            <a:hlinkClick r:id="rId2"/>
            <a:extLst>
              <a:ext uri="{FF2B5EF4-FFF2-40B4-BE49-F238E27FC236}">
                <a16:creationId xmlns:a16="http://schemas.microsoft.com/office/drawing/2014/main" id="{7302FF6C-C98E-F75C-38F6-CC27CC29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25" y="1128891"/>
            <a:ext cx="9353758" cy="5231626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39EE2E-D7C9-F75E-A5F3-DA1AB4C6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052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422986-11FF-4A34-A5C8-5EBE7C72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40883"/>
            <a:ext cx="9976746" cy="721957"/>
          </a:xfrm>
        </p:spPr>
        <p:txBody>
          <a:bodyPr/>
          <a:lstStyle/>
          <a:p>
            <a:r>
              <a:rPr lang="de-CH"/>
              <a:t>So ist OSTRAL für die Vorbereitungs- und Bewirtschaftungsphase organisiert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740875E-9271-4E3F-A959-3CE0B5409DCA}"/>
              </a:ext>
            </a:extLst>
          </p:cNvPr>
          <p:cNvSpPr/>
          <p:nvPr/>
        </p:nvSpPr>
        <p:spPr>
          <a:xfrm>
            <a:off x="3238078" y="4617064"/>
            <a:ext cx="6025288" cy="1296000"/>
          </a:xfrm>
          <a:prstGeom prst="rect">
            <a:avLst/>
          </a:prstGeom>
          <a:solidFill>
            <a:srgbClr val="EBEBEB"/>
          </a:solidFill>
          <a:ln w="15875"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CH" sz="105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92D344E-1555-4C3C-8B2E-723272443846}"/>
              </a:ext>
            </a:extLst>
          </p:cNvPr>
          <p:cNvSpPr/>
          <p:nvPr/>
        </p:nvSpPr>
        <p:spPr>
          <a:xfrm>
            <a:off x="3238078" y="2702972"/>
            <a:ext cx="6025288" cy="1836000"/>
          </a:xfrm>
          <a:prstGeom prst="rect">
            <a:avLst/>
          </a:prstGeom>
          <a:solidFill>
            <a:srgbClr val="EBEBEB"/>
          </a:solidFill>
          <a:ln w="15875"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CH" sz="105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BDD7299-33FA-4951-97F3-01E5C1CB17CF}"/>
              </a:ext>
            </a:extLst>
          </p:cNvPr>
          <p:cNvSpPr/>
          <p:nvPr/>
        </p:nvSpPr>
        <p:spPr>
          <a:xfrm>
            <a:off x="5010928" y="1091718"/>
            <a:ext cx="1980000" cy="288000"/>
          </a:xfrm>
          <a:prstGeom prst="rect">
            <a:avLst/>
          </a:prstGeom>
          <a:solidFill>
            <a:srgbClr val="C6C6C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Bundesrat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0E93BC1-329C-4CFE-A6CE-ADE316D1CBF7}"/>
              </a:ext>
            </a:extLst>
          </p:cNvPr>
          <p:cNvSpPr/>
          <p:nvPr/>
        </p:nvSpPr>
        <p:spPr>
          <a:xfrm>
            <a:off x="4552544" y="1516290"/>
            <a:ext cx="2911024" cy="511812"/>
          </a:xfrm>
          <a:prstGeom prst="rect">
            <a:avLst/>
          </a:prstGeom>
          <a:solidFill>
            <a:srgbClr val="C6C6C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solidFill>
                  <a:schemeClr val="tx1"/>
                </a:solidFill>
              </a:rPr>
              <a:t>Departement für Wirtschaft, Bildung und Forschung (WBF)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28FAEC6-6192-4007-82F8-A0147308205B}"/>
              </a:ext>
            </a:extLst>
          </p:cNvPr>
          <p:cNvSpPr/>
          <p:nvPr/>
        </p:nvSpPr>
        <p:spPr>
          <a:xfrm>
            <a:off x="4821200" y="2106200"/>
            <a:ext cx="2340000" cy="468000"/>
          </a:xfrm>
          <a:prstGeom prst="rect">
            <a:avLst/>
          </a:prstGeom>
          <a:solidFill>
            <a:srgbClr val="C6C6C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solidFill>
                  <a:schemeClr val="tx1"/>
                </a:solidFill>
              </a:rPr>
              <a:t>Wirtschaftliche Landesversorgung (WL)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DCAEDA6-B6C3-4D3A-99A0-1FDA0C2C9C14}"/>
              </a:ext>
            </a:extLst>
          </p:cNvPr>
          <p:cNvSpPr/>
          <p:nvPr/>
        </p:nvSpPr>
        <p:spPr>
          <a:xfrm>
            <a:off x="4036979" y="2781070"/>
            <a:ext cx="3891063" cy="516555"/>
          </a:xfrm>
          <a:prstGeom prst="rect">
            <a:avLst/>
          </a:prstGeom>
          <a:solidFill>
            <a:srgbClr val="FFF68A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Verband Schweizerischer Elektrizitätsunternehmen (VSE)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568874E-82C2-4C92-BFF2-F035EF96A272}"/>
              </a:ext>
            </a:extLst>
          </p:cNvPr>
          <p:cNvSpPr/>
          <p:nvPr/>
        </p:nvSpPr>
        <p:spPr>
          <a:xfrm>
            <a:off x="3373384" y="3379960"/>
            <a:ext cx="5225502" cy="966402"/>
          </a:xfrm>
          <a:prstGeom prst="rect">
            <a:avLst/>
          </a:prstGeom>
          <a:solidFill>
            <a:srgbClr val="FFF68A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sz="1400" b="1">
                <a:solidFill>
                  <a:schemeClr val="tx1"/>
                </a:solidFill>
              </a:rPr>
              <a:t>Kommission OSTRAL</a:t>
            </a:r>
            <a:endParaRPr lang="de-CH" sz="1050" b="1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A73BF31-8960-40A5-B5F7-5B50E90CC7B1}"/>
              </a:ext>
            </a:extLst>
          </p:cNvPr>
          <p:cNvSpPr/>
          <p:nvPr/>
        </p:nvSpPr>
        <p:spPr>
          <a:xfrm>
            <a:off x="3472026" y="3933409"/>
            <a:ext cx="1800000" cy="360000"/>
          </a:xfrm>
          <a:prstGeom prst="rect">
            <a:avLst/>
          </a:prstGeom>
          <a:solidFill>
            <a:srgbClr val="FFFABC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Verbrauchslenkung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3599F42-ABE5-4F0D-9399-031BA1405048}"/>
              </a:ext>
            </a:extLst>
          </p:cNvPr>
          <p:cNvSpPr/>
          <p:nvPr/>
        </p:nvSpPr>
        <p:spPr>
          <a:xfrm>
            <a:off x="6701552" y="3933409"/>
            <a:ext cx="1800000" cy="360000"/>
          </a:xfrm>
          <a:prstGeom prst="rect">
            <a:avLst/>
          </a:prstGeom>
          <a:solidFill>
            <a:srgbClr val="FFFABC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Angebotslenkung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C1DF959-5A76-4C82-8C68-1F9F370621F3}"/>
              </a:ext>
            </a:extLst>
          </p:cNvPr>
          <p:cNvSpPr/>
          <p:nvPr/>
        </p:nvSpPr>
        <p:spPr>
          <a:xfrm>
            <a:off x="5375734" y="3923681"/>
            <a:ext cx="1230933" cy="360000"/>
          </a:xfrm>
          <a:prstGeom prst="rect">
            <a:avLst/>
          </a:prstGeom>
          <a:solidFill>
            <a:srgbClr val="FFFABC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>
                <a:solidFill>
                  <a:schemeClr val="tx1"/>
                </a:solidFill>
              </a:rPr>
              <a:t>Dienste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937F9D0-0890-4B66-9B63-D542AA9F22A6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6000928" y="1379718"/>
            <a:ext cx="7128" cy="136572"/>
          </a:xfrm>
          <a:prstGeom prst="line">
            <a:avLst/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6F54273-5B73-4F8B-8CFB-E88419D737E1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5991200" y="2028102"/>
            <a:ext cx="16856" cy="78098"/>
          </a:xfrm>
          <a:prstGeom prst="line">
            <a:avLst/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EE8FF688-3737-4FC5-A84E-C3C1CFC7B8C0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5982511" y="2574200"/>
            <a:ext cx="8689" cy="206870"/>
          </a:xfrm>
          <a:prstGeom prst="line">
            <a:avLst/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4572116-8CB9-4C63-92BC-CD091F0B716D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5982511" y="3297625"/>
            <a:ext cx="3624" cy="82335"/>
          </a:xfrm>
          <a:prstGeom prst="line">
            <a:avLst/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951EE159-2F13-4035-9402-F040D39DD1A1}"/>
              </a:ext>
            </a:extLst>
          </p:cNvPr>
          <p:cNvSpPr txBox="1"/>
          <p:nvPr/>
        </p:nvSpPr>
        <p:spPr>
          <a:xfrm rot="-5400000">
            <a:off x="8143644" y="3417366"/>
            <a:ext cx="166584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CH" sz="1200"/>
              <a:t>Führungsorganisation</a:t>
            </a:r>
            <a:br>
              <a:rPr lang="de-CH" sz="1200"/>
            </a:br>
            <a:r>
              <a:rPr lang="de-CH" sz="1200" b="1"/>
              <a:t>OSTRAL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05728AE-C19E-4BDB-8203-33181D0615C8}"/>
              </a:ext>
            </a:extLst>
          </p:cNvPr>
          <p:cNvSpPr txBox="1"/>
          <p:nvPr/>
        </p:nvSpPr>
        <p:spPr>
          <a:xfrm rot="-5400000">
            <a:off x="8378991" y="5040370"/>
            <a:ext cx="119514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CH" sz="1200"/>
              <a:t>Systembetrieb</a:t>
            </a:r>
            <a:br>
              <a:rPr lang="de-CH" sz="1200"/>
            </a:br>
            <a:r>
              <a:rPr lang="de-CH" sz="1200" b="1"/>
              <a:t>OSTRAL</a:t>
            </a:r>
          </a:p>
        </p:txBody>
      </p: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BE585198-654D-4146-A24C-AD9BEC3B3D50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4941652" y="3768095"/>
            <a:ext cx="466216" cy="1622751"/>
          </a:xfrm>
          <a:prstGeom prst="bentConnector3">
            <a:avLst>
              <a:gd name="adj1" fmla="val 72473"/>
            </a:avLst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D1864379-86F6-42AA-9308-5D02B3EFDD25}"/>
              </a:ext>
            </a:extLst>
          </p:cNvPr>
          <p:cNvCxnSpPr>
            <a:cxnSpLocks/>
            <a:stCxn id="14" idx="2"/>
          </p:cNvCxnSpPr>
          <p:nvPr/>
        </p:nvCxnSpPr>
        <p:spPr>
          <a:xfrm rot="16200000" flipH="1">
            <a:off x="6564402" y="3768094"/>
            <a:ext cx="466216" cy="1622751"/>
          </a:xfrm>
          <a:prstGeom prst="bentConnector3">
            <a:avLst>
              <a:gd name="adj1" fmla="val 72474"/>
            </a:avLst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BC7A4577-64A0-44F7-87D3-B1BBE7CD0BB1}"/>
              </a:ext>
            </a:extLst>
          </p:cNvPr>
          <p:cNvSpPr/>
          <p:nvPr/>
        </p:nvSpPr>
        <p:spPr>
          <a:xfrm>
            <a:off x="3376776" y="6028110"/>
            <a:ext cx="1980000" cy="3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>
                <a:solidFill>
                  <a:schemeClr val="tx1"/>
                </a:solidFill>
              </a:rPr>
              <a:t>Endverbraucher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E46B5BE-3A3B-4904-B76E-C3634AFDD455}"/>
              </a:ext>
            </a:extLst>
          </p:cNvPr>
          <p:cNvSpPr/>
          <p:nvPr/>
        </p:nvSpPr>
        <p:spPr>
          <a:xfrm>
            <a:off x="1066574" y="4867801"/>
            <a:ext cx="1854016" cy="79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de-CH" sz="1200" dirty="0">
                <a:solidFill>
                  <a:schemeClr val="tx1"/>
                </a:solidFill>
              </a:rPr>
              <a:t>Kantonale, regionale,</a:t>
            </a:r>
          </a:p>
          <a:p>
            <a:r>
              <a:rPr lang="de-CH" sz="1200" dirty="0">
                <a:solidFill>
                  <a:schemeClr val="tx1"/>
                </a:solidFill>
              </a:rPr>
              <a:t>lokale Führungsstäbe,</a:t>
            </a:r>
          </a:p>
          <a:p>
            <a:r>
              <a:rPr lang="de-CH" sz="1200" dirty="0">
                <a:solidFill>
                  <a:schemeClr val="tx1"/>
                </a:solidFill>
              </a:rPr>
              <a:t>Blaulichtorganisationen</a:t>
            </a:r>
            <a:br>
              <a:rPr lang="de-CH" sz="1200" dirty="0">
                <a:solidFill>
                  <a:schemeClr val="tx1"/>
                </a:solidFill>
              </a:rPr>
            </a:br>
            <a:r>
              <a:rPr lang="de-CH" sz="1200" dirty="0">
                <a:solidFill>
                  <a:schemeClr val="tx1"/>
                </a:solidFill>
              </a:rPr>
              <a:t>...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4B0786A-A78E-4D58-BC14-224D0856F6A3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920590" y="5262579"/>
            <a:ext cx="452794" cy="1222"/>
          </a:xfrm>
          <a:prstGeom prst="line">
            <a:avLst/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C41A96BA-3E7B-4E65-A29C-D56A0001A69B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4363384" y="5712578"/>
            <a:ext cx="3392" cy="315532"/>
          </a:xfrm>
          <a:prstGeom prst="line">
            <a:avLst/>
          </a:prstGeom>
          <a:ln w="9525">
            <a:solidFill>
              <a:srgbClr val="B59E4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61104830-41D7-4FB4-A66C-184DF663F7F8}"/>
              </a:ext>
            </a:extLst>
          </p:cNvPr>
          <p:cNvSpPr txBox="1"/>
          <p:nvPr/>
        </p:nvSpPr>
        <p:spPr>
          <a:xfrm>
            <a:off x="1074311" y="2434380"/>
            <a:ext cx="2468550" cy="646331"/>
          </a:xfrm>
          <a:prstGeom prst="rect">
            <a:avLst/>
          </a:prstGeom>
          <a:solidFill>
            <a:schemeClr val="bg1"/>
          </a:solidFill>
          <a:ln>
            <a:solidFill>
              <a:srgbClr val="DCDCDC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de-CH"/>
            </a:defPPr>
            <a:lvl1pPr marL="542925" indent="-542925">
              <a:defRPr sz="1000"/>
            </a:lvl1pPr>
          </a:lstStyle>
          <a:p>
            <a:pPr marL="0" indent="0"/>
            <a:r>
              <a:rPr lang="de-CH" sz="1200" dirty="0"/>
              <a:t>Zuständig für </a:t>
            </a:r>
            <a:r>
              <a:rPr lang="de-CH" sz="1200" b="1" dirty="0">
                <a:solidFill>
                  <a:srgbClr val="F59942"/>
                </a:solidFill>
              </a:rPr>
              <a:t>Vorbereitung</a:t>
            </a:r>
            <a:r>
              <a:rPr lang="de-CH" sz="1200" dirty="0"/>
              <a:t> und  </a:t>
            </a:r>
            <a:r>
              <a:rPr lang="de-CH" sz="1200" b="1" dirty="0">
                <a:solidFill>
                  <a:srgbClr val="F59942"/>
                </a:solidFill>
              </a:rPr>
              <a:t>Umsetzung</a:t>
            </a:r>
            <a:r>
              <a:rPr lang="de-CH" sz="1200" dirty="0"/>
              <a:t> der angeordneten Bewirtschaftungsmassnahmen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828BAF1-CF06-4979-9853-4E727BC4E752}"/>
              </a:ext>
            </a:extLst>
          </p:cNvPr>
          <p:cNvSpPr txBox="1"/>
          <p:nvPr/>
        </p:nvSpPr>
        <p:spPr>
          <a:xfrm>
            <a:off x="1039476" y="1294196"/>
            <a:ext cx="2468550" cy="461665"/>
          </a:xfrm>
          <a:prstGeom prst="rect">
            <a:avLst/>
          </a:prstGeom>
          <a:solidFill>
            <a:schemeClr val="bg1"/>
          </a:solidFill>
          <a:ln>
            <a:solidFill>
              <a:srgbClr val="DCDCDC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de-CH"/>
            </a:defPPr>
            <a:lvl1pPr marL="542925" indent="-542925">
              <a:defRPr sz="1000"/>
            </a:lvl1pPr>
          </a:lstStyle>
          <a:p>
            <a:pPr marL="0" indent="0"/>
            <a:r>
              <a:rPr lang="de-CH" sz="1200" dirty="0"/>
              <a:t>Zuständig für die </a:t>
            </a:r>
            <a:r>
              <a:rPr lang="de-CH" sz="1200" b="1" dirty="0">
                <a:solidFill>
                  <a:srgbClr val="F59942"/>
                </a:solidFill>
              </a:rPr>
              <a:t>Festlegung</a:t>
            </a:r>
            <a:r>
              <a:rPr lang="de-CH" sz="1200" dirty="0"/>
              <a:t> der</a:t>
            </a:r>
            <a:br>
              <a:rPr lang="de-CH" sz="1200" dirty="0"/>
            </a:br>
            <a:r>
              <a:rPr lang="de-CH" sz="1200" dirty="0"/>
              <a:t>Bewirtschaftungsmassnahmen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5ACBEAEF-AFBA-45FC-8F51-7CC567BF355B}"/>
              </a:ext>
            </a:extLst>
          </p:cNvPr>
          <p:cNvSpPr/>
          <p:nvPr/>
        </p:nvSpPr>
        <p:spPr>
          <a:xfrm>
            <a:off x="6618886" y="4812578"/>
            <a:ext cx="1980000" cy="900000"/>
          </a:xfrm>
          <a:prstGeom prst="rect">
            <a:avLst/>
          </a:prstGeom>
          <a:solidFill>
            <a:srgbClr val="FFF68A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de-CH" sz="1400">
                <a:solidFill>
                  <a:schemeClr val="tx1"/>
                </a:solidFill>
              </a:rPr>
              <a:t>Angebotslenkung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3329DC8-2FA4-4362-A474-445D3804367D}"/>
              </a:ext>
            </a:extLst>
          </p:cNvPr>
          <p:cNvSpPr txBox="1"/>
          <p:nvPr/>
        </p:nvSpPr>
        <p:spPr>
          <a:xfrm>
            <a:off x="6843861" y="5088848"/>
            <a:ext cx="174823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de-CH" sz="1100" dirty="0">
                <a:cs typeface="Arial"/>
              </a:rPr>
              <a:t>Swissgrid</a:t>
            </a:r>
          </a:p>
          <a:p>
            <a:pPr marL="171450" indent="-171450">
              <a:buFont typeface="Arial"/>
              <a:buChar char="•"/>
            </a:pPr>
            <a:r>
              <a:rPr lang="de-CH" sz="1100" dirty="0"/>
              <a:t>Kraftwerksbetreiber</a:t>
            </a:r>
            <a:endParaRPr lang="en-US" dirty="0">
              <a:cs typeface="Arial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D691ED1-FD3C-4E25-907E-76D9B18AE457}"/>
              </a:ext>
            </a:extLst>
          </p:cNvPr>
          <p:cNvSpPr/>
          <p:nvPr/>
        </p:nvSpPr>
        <p:spPr>
          <a:xfrm>
            <a:off x="3373384" y="4812578"/>
            <a:ext cx="1980000" cy="900000"/>
          </a:xfrm>
          <a:prstGeom prst="rect">
            <a:avLst/>
          </a:prstGeom>
          <a:solidFill>
            <a:srgbClr val="FFF68A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de-CH" sz="1400" dirty="0">
                <a:solidFill>
                  <a:schemeClr val="tx1"/>
                </a:solidFill>
              </a:rPr>
              <a:t>Verbrauchslenkung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4327372-A929-4E88-A90F-90C117D273FC}"/>
              </a:ext>
            </a:extLst>
          </p:cNvPr>
          <p:cNvSpPr txBox="1"/>
          <p:nvPr/>
        </p:nvSpPr>
        <p:spPr>
          <a:xfrm>
            <a:off x="3553340" y="5133635"/>
            <a:ext cx="178175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100" dirty="0"/>
              <a:t>Verteilnetzbetreiber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B1F229C6-C89A-496C-9BBF-271E44BA8A06}"/>
              </a:ext>
            </a:extLst>
          </p:cNvPr>
          <p:cNvSpPr/>
          <p:nvPr/>
        </p:nvSpPr>
        <p:spPr>
          <a:xfrm>
            <a:off x="9381727" y="2106200"/>
            <a:ext cx="1944000" cy="468000"/>
          </a:xfrm>
          <a:prstGeom prst="rect">
            <a:avLst/>
          </a:prstGeom>
          <a:solidFill>
            <a:srgbClr val="C6C6C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CH" sz="1100">
                <a:solidFill>
                  <a:schemeClr val="tx1"/>
                </a:solidFill>
              </a:rPr>
              <a:t>Fachbereich Energie</a:t>
            </a:r>
          </a:p>
          <a:p>
            <a:pPr algn="ctr"/>
            <a:r>
              <a:rPr lang="de-CH" sz="1100">
                <a:solidFill>
                  <a:schemeClr val="tx1"/>
                </a:solidFill>
              </a:rPr>
              <a:t>Abteilung Elektrizität (AEL)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8555969B-3DA3-4021-A260-20706DFA41EF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7161200" y="2340200"/>
            <a:ext cx="2220527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D655736F-4DA3-4D90-AC00-CF5F444FE69F}"/>
              </a:ext>
            </a:extLst>
          </p:cNvPr>
          <p:cNvSpPr/>
          <p:nvPr/>
        </p:nvSpPr>
        <p:spPr>
          <a:xfrm>
            <a:off x="9381727" y="2612060"/>
            <a:ext cx="1944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CH" sz="1100" dirty="0">
                <a:solidFill>
                  <a:schemeClr val="tx1"/>
                </a:solidFill>
              </a:rPr>
              <a:t>Bundesamt für wirtschaftliche</a:t>
            </a:r>
            <a:br>
              <a:rPr lang="de-CH" sz="1100" dirty="0">
                <a:solidFill>
                  <a:schemeClr val="tx1"/>
                </a:solidFill>
              </a:rPr>
            </a:br>
            <a:r>
              <a:rPr lang="de-CH" sz="1100" dirty="0">
                <a:solidFill>
                  <a:schemeClr val="tx1"/>
                </a:solidFill>
              </a:rPr>
              <a:t>Landesversorgung (BWL)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CC205C0C-665B-BDD8-7125-920C4EDC6016}"/>
              </a:ext>
            </a:extLst>
          </p:cNvPr>
          <p:cNvSpPr/>
          <p:nvPr/>
        </p:nvSpPr>
        <p:spPr>
          <a:xfrm>
            <a:off x="7161200" y="3458363"/>
            <a:ext cx="1337629" cy="360000"/>
          </a:xfrm>
          <a:prstGeom prst="rect">
            <a:avLst/>
          </a:prstGeom>
          <a:solidFill>
            <a:srgbClr val="FFFABC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de-CH" sz="1400" dirty="0">
                <a:solidFill>
                  <a:schemeClr val="tx1"/>
                </a:solidFill>
              </a:rPr>
              <a:t>Stab OSTRAL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F08D35D-9306-7B61-A8E8-397D30C7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9E8824E-A4A7-C3B4-A580-5EC93F9C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0A850C-0C5F-47C0-5E78-B5A85A32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0828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9F6D0F4-C142-0B12-773D-72E2EB75E05D}"/>
              </a:ext>
            </a:extLst>
          </p:cNvPr>
          <p:cNvSpPr/>
          <p:nvPr/>
        </p:nvSpPr>
        <p:spPr>
          <a:xfrm>
            <a:off x="1074695" y="1154031"/>
            <a:ext cx="10252118" cy="1776659"/>
          </a:xfrm>
          <a:prstGeom prst="rect">
            <a:avLst/>
          </a:prstGeom>
          <a:solidFill>
            <a:srgbClr val="9B9B9D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CH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C77F93-E5C9-0B53-1826-A902F596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01B5B9-1B72-F9EF-3FEA-0C281163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4</a:t>
            </a:fld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B7F7EB-0F90-27B7-44AD-516C6F45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OSTRAL handelt nach den Bestimmungen der Bewirtschaftungs-verordnungen Elektrizität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6BF94EE-7595-804B-56B8-7D2971157B50}"/>
              </a:ext>
            </a:extLst>
          </p:cNvPr>
          <p:cNvSpPr/>
          <p:nvPr/>
        </p:nvSpPr>
        <p:spPr>
          <a:xfrm>
            <a:off x="1074694" y="2930690"/>
            <a:ext cx="10252119" cy="2292935"/>
          </a:xfrm>
          <a:prstGeom prst="rect">
            <a:avLst/>
          </a:prstGeom>
          <a:solidFill>
            <a:srgbClr val="EBEBEB"/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 Bewirtschaftungsverordnungen regeln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Verbote von bestimmten Elektrogeräten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 temporäre Aussetzung der freien Marktwirtschaft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 zentrale Steuerung der Kraftwerke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Einschränkungen und Verbot von Ausfuhr und Transit elektrischer Energie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Kontingentierung von elektrischer Energie für Grossverbraucher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mbol" panose="05050102010706020507" pitchFamily="18" charset="2"/>
              <a:buChar char="-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rotierende Netzabschaltungen</a:t>
            </a:r>
            <a:endParaRPr lang="de-CH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2E798E-6DAA-A195-1946-BB5338A819FA}"/>
              </a:ext>
            </a:extLst>
          </p:cNvPr>
          <p:cNvSpPr txBox="1"/>
          <p:nvPr/>
        </p:nvSpPr>
        <p:spPr>
          <a:xfrm>
            <a:off x="1213406" y="1154031"/>
            <a:ext cx="10113407" cy="18312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Rechtliche Grundlage:</a:t>
            </a:r>
            <a:r>
              <a:rPr lang="de-CH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de-CH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Verordnung über die Organisation zur Sicherstellung der wirtschaftlichen Landes-versorgung im Bereich der Elektrizitätswirtschaft (VOEW): 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 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Bewirtschaftungsverordnungen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Elektrizität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können auf Basis des Landesversorgungs-gesetzes (LVG) Teile des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StromVG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ausser Kraft setzen</a:t>
            </a:r>
            <a:endParaRPr lang="de-CH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e-CH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B1ECD44-CE21-745B-3463-1EC7E5702B7B}"/>
              </a:ext>
            </a:extLst>
          </p:cNvPr>
          <p:cNvSpPr txBox="1"/>
          <p:nvPr/>
        </p:nvSpPr>
        <p:spPr>
          <a:xfrm>
            <a:off x="1463340" y="5397425"/>
            <a:ext cx="9957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>
                <a:solidFill>
                  <a:schemeClr val="accent2"/>
                </a:solidFill>
              </a:rPr>
              <a:t>Die Bewirtschaftungsverordnungen liegen in einem öffentlichen Entwurf vor. Die definitiven Verordnungen erlässt der Bundesrat erst im Falle einer Strommangellage</a:t>
            </a:r>
            <a:endParaRPr kumimoji="0" lang="de-CH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de-CH" dirty="0">
              <a:solidFill>
                <a:schemeClr val="accent2"/>
              </a:solidFill>
            </a:endParaRPr>
          </a:p>
        </p:txBody>
      </p:sp>
      <p:sp>
        <p:nvSpPr>
          <p:cNvPr id="11" name="Pfeil: Chevron 10">
            <a:extLst>
              <a:ext uri="{FF2B5EF4-FFF2-40B4-BE49-F238E27FC236}">
                <a16:creationId xmlns:a16="http://schemas.microsoft.com/office/drawing/2014/main" id="{C5EFEF74-A4B2-8FDC-7CA5-39F20446B01B}"/>
              </a:ext>
            </a:extLst>
          </p:cNvPr>
          <p:cNvSpPr/>
          <p:nvPr/>
        </p:nvSpPr>
        <p:spPr>
          <a:xfrm>
            <a:off x="1074694" y="5539717"/>
            <a:ext cx="292231" cy="327932"/>
          </a:xfrm>
          <a:prstGeom prst="chevron">
            <a:avLst/>
          </a:prstGeom>
          <a:solidFill>
            <a:srgbClr val="F599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49EB6C-9EDF-EB68-766A-EA36E153F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366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86FA41-E81F-29B3-D643-A7A4F9549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772" y="6494556"/>
            <a:ext cx="8798188" cy="180000"/>
          </a:xfrm>
        </p:spPr>
        <p:txBody>
          <a:bodyPr/>
          <a:lstStyle/>
          <a:p>
            <a:r>
              <a:rPr lang="sv-SE"/>
              <a:t>2. Parlamentarier Lunch, Landrat,  Dr. Lukas Küng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9A6A68-4B6A-7860-344A-08208E8D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3DBBF-17C4-49A5-95EA-AE430A4607C7}" type="slidenum">
              <a:rPr lang="de-CH" smtClean="0"/>
              <a:t>5</a:t>
            </a:fld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CA1A49-6CEE-F543-B3E8-91891C06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18660"/>
            <a:ext cx="9976746" cy="721957"/>
          </a:xfrm>
        </p:spPr>
        <p:txBody>
          <a:bodyPr/>
          <a:lstStyle/>
          <a:p>
            <a:r>
              <a:rPr lang="de-CH" dirty="0"/>
              <a:t>OSTRAL ist in 4 Regionen gegliedert mit einer strukturierten </a:t>
            </a:r>
            <a:r>
              <a:rPr lang="de-CH" dirty="0" err="1"/>
              <a:t>Regionenorganisation</a:t>
            </a:r>
            <a:endParaRPr lang="de-CH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83841EA4-A7E7-6AE8-E8AF-EC0A9B3A5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805" y="1641729"/>
            <a:ext cx="4050676" cy="2806861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712D130-81DA-EF4B-50D5-B8BC548C1BA1}"/>
              </a:ext>
            </a:extLst>
          </p:cNvPr>
          <p:cNvCxnSpPr>
            <a:cxnSpLocks/>
          </p:cNvCxnSpPr>
          <p:nvPr/>
        </p:nvCxnSpPr>
        <p:spPr>
          <a:xfrm>
            <a:off x="4623133" y="3391456"/>
            <a:ext cx="589882" cy="1534221"/>
          </a:xfrm>
          <a:prstGeom prst="straightConnector1">
            <a:avLst/>
          </a:prstGeom>
          <a:ln w="28575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0AACDE0-8FA8-74E9-722F-13DBE772EDC5}"/>
              </a:ext>
            </a:extLst>
          </p:cNvPr>
          <p:cNvCxnSpPr>
            <a:cxnSpLocks/>
          </p:cNvCxnSpPr>
          <p:nvPr/>
        </p:nvCxnSpPr>
        <p:spPr>
          <a:xfrm>
            <a:off x="5213015" y="2972356"/>
            <a:ext cx="199837" cy="1953321"/>
          </a:xfrm>
          <a:prstGeom prst="straightConnector1">
            <a:avLst/>
          </a:prstGeom>
          <a:ln w="28575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C169145-4FAC-0F74-EEED-26223A24098D}"/>
              </a:ext>
            </a:extLst>
          </p:cNvPr>
          <p:cNvCxnSpPr>
            <a:cxnSpLocks/>
          </p:cNvCxnSpPr>
          <p:nvPr/>
        </p:nvCxnSpPr>
        <p:spPr>
          <a:xfrm flipH="1">
            <a:off x="5717652" y="2419906"/>
            <a:ext cx="571691" cy="2505771"/>
          </a:xfrm>
          <a:prstGeom prst="straightConnector1">
            <a:avLst/>
          </a:prstGeom>
          <a:ln w="28575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41C6951-DEC6-B9DD-8A2B-0FC4E221160C}"/>
              </a:ext>
            </a:extLst>
          </p:cNvPr>
          <p:cNvCxnSpPr>
            <a:cxnSpLocks/>
          </p:cNvCxnSpPr>
          <p:nvPr/>
        </p:nvCxnSpPr>
        <p:spPr>
          <a:xfrm flipH="1">
            <a:off x="5961492" y="3305731"/>
            <a:ext cx="726993" cy="1619946"/>
          </a:xfrm>
          <a:prstGeom prst="straightConnector1">
            <a:avLst/>
          </a:prstGeom>
          <a:ln w="28575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61847B50-8EB1-A018-A685-1AB1CBB2DCD1}"/>
              </a:ext>
            </a:extLst>
          </p:cNvPr>
          <p:cNvSpPr txBox="1">
            <a:spLocks/>
          </p:cNvSpPr>
          <p:nvPr/>
        </p:nvSpPr>
        <p:spPr bwMode="auto">
          <a:xfrm>
            <a:off x="3633750" y="4927564"/>
            <a:ext cx="39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BEBEB"/>
            </a:solidFill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</a:t>
            </a: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23FCAE52-D585-D025-EB46-AB4339C9005B}"/>
              </a:ext>
            </a:extLst>
          </p:cNvPr>
          <p:cNvSpPr txBox="1">
            <a:spLocks/>
          </p:cNvSpPr>
          <p:nvPr/>
        </p:nvSpPr>
        <p:spPr bwMode="auto">
          <a:xfrm>
            <a:off x="3633750" y="5298522"/>
            <a:ext cx="3960000" cy="360000"/>
          </a:xfrm>
          <a:prstGeom prst="rect">
            <a:avLst/>
          </a:prstGeom>
          <a:solidFill>
            <a:srgbClr val="DCDCDC"/>
          </a:solidFill>
          <a:ln>
            <a:solidFill>
              <a:srgbClr val="DCDCDC"/>
            </a:solidFill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Subregion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8EBA93C-D560-079A-6B83-6F766589475B}"/>
              </a:ext>
            </a:extLst>
          </p:cNvPr>
          <p:cNvSpPr txBox="1">
            <a:spLocks/>
          </p:cNvSpPr>
          <p:nvPr/>
        </p:nvSpPr>
        <p:spPr bwMode="auto">
          <a:xfrm>
            <a:off x="3633750" y="5669480"/>
            <a:ext cx="3960000" cy="360000"/>
          </a:xfrm>
          <a:prstGeom prst="rect">
            <a:avLst/>
          </a:prstGeom>
          <a:solidFill>
            <a:srgbClr val="BABABA"/>
          </a:solidFill>
          <a:ln>
            <a:solidFill>
              <a:srgbClr val="BABABA"/>
            </a:solidFill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Sektor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424D9976-852B-B3C0-B7A5-DE1031788C68}"/>
              </a:ext>
            </a:extLst>
          </p:cNvPr>
          <p:cNvSpPr txBox="1">
            <a:spLocks/>
          </p:cNvSpPr>
          <p:nvPr/>
        </p:nvSpPr>
        <p:spPr bwMode="auto">
          <a:xfrm>
            <a:off x="3633750" y="6040438"/>
            <a:ext cx="3960000" cy="360000"/>
          </a:xfrm>
          <a:prstGeom prst="rect">
            <a:avLst/>
          </a:prstGeom>
          <a:solidFill>
            <a:srgbClr val="7B7B7B"/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Verteilnetzbetreiber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623E6B-8E7E-68EC-63B6-9E1B0BABBCBE}"/>
              </a:ext>
            </a:extLst>
          </p:cNvPr>
          <p:cNvSpPr txBox="1"/>
          <p:nvPr/>
        </p:nvSpPr>
        <p:spPr>
          <a:xfrm>
            <a:off x="1361664" y="2951920"/>
            <a:ext cx="271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707173"/>
                </a:solidFill>
              </a:rPr>
              <a:t>Region 1: Süd-West</a:t>
            </a:r>
            <a:endParaRPr lang="de-CH" b="1" dirty="0">
              <a:solidFill>
                <a:srgbClr val="707173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7C7E05E-6884-BF3E-A3A7-256F45F91F5D}"/>
              </a:ext>
            </a:extLst>
          </p:cNvPr>
          <p:cNvSpPr txBox="1"/>
          <p:nvPr/>
        </p:nvSpPr>
        <p:spPr>
          <a:xfrm>
            <a:off x="2259497" y="1712841"/>
            <a:ext cx="271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DC6677"/>
                </a:solidFill>
              </a:rPr>
              <a:t>Region 2: Center-West</a:t>
            </a:r>
            <a:endParaRPr lang="de-CH" b="1" dirty="0">
              <a:solidFill>
                <a:srgbClr val="DC6677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3D70BA9-C887-3F65-CD5E-64D4C81E817F}"/>
              </a:ext>
            </a:extLst>
          </p:cNvPr>
          <p:cNvSpPr txBox="1"/>
          <p:nvPr/>
        </p:nvSpPr>
        <p:spPr>
          <a:xfrm>
            <a:off x="6536625" y="1528175"/>
            <a:ext cx="271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Region 3: Nordost</a:t>
            </a:r>
            <a:endParaRPr lang="de-CH" b="1" dirty="0">
              <a:solidFill>
                <a:schemeClr val="accent2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E4784E2-20D4-8864-F646-D61D8B0B6ECB}"/>
              </a:ext>
            </a:extLst>
          </p:cNvPr>
          <p:cNvSpPr txBox="1"/>
          <p:nvPr/>
        </p:nvSpPr>
        <p:spPr>
          <a:xfrm>
            <a:off x="7712754" y="2982603"/>
            <a:ext cx="271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32AE9C"/>
                </a:solidFill>
              </a:rPr>
              <a:t>Region 4: Südost</a:t>
            </a:r>
            <a:endParaRPr lang="de-CH" b="1" dirty="0">
              <a:solidFill>
                <a:srgbClr val="32AE9C"/>
              </a:solidFill>
            </a:endParaRP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FA0526C4-3357-6159-DB16-3BF75B26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170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3C1BC9-DC54-40B5-A496-F4070CB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3DBBF-17C4-49A5-95EA-AE430A4607C7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69EA6B1-98E7-4D0F-BE38-E18E4538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51157"/>
            <a:ext cx="9976746" cy="721957"/>
          </a:xfrm>
        </p:spPr>
        <p:txBody>
          <a:bodyPr/>
          <a:lstStyle/>
          <a:p>
            <a:r>
              <a:rPr lang="de-CH"/>
              <a:t>Die OSTRAL ist schon lange als Krisenorganisation tätig 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C6B4C31-A18F-48B0-9FEA-78B5C2F43F2E}"/>
              </a:ext>
            </a:extLst>
          </p:cNvPr>
          <p:cNvCxnSpPr/>
          <p:nvPr/>
        </p:nvCxnSpPr>
        <p:spPr>
          <a:xfrm>
            <a:off x="111317" y="1981264"/>
            <a:ext cx="10132895" cy="0"/>
          </a:xfrm>
          <a:prstGeom prst="straightConnector1">
            <a:avLst/>
          </a:prstGeom>
          <a:ln w="28575">
            <a:solidFill>
              <a:srgbClr val="BA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1FBBC634-D638-458E-B37B-72A043CE4D6B}"/>
              </a:ext>
            </a:extLst>
          </p:cNvPr>
          <p:cNvSpPr txBox="1"/>
          <p:nvPr/>
        </p:nvSpPr>
        <p:spPr>
          <a:xfrm>
            <a:off x="1979881" y="15082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400" b="1">
                <a:solidFill>
                  <a:srgbClr val="7B7B7B"/>
                </a:solidFill>
              </a:rPr>
              <a:t>1990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2CF699-A687-45EE-801A-F59B01DAB208}"/>
              </a:ext>
            </a:extLst>
          </p:cNvPr>
          <p:cNvSpPr txBox="1"/>
          <p:nvPr/>
        </p:nvSpPr>
        <p:spPr>
          <a:xfrm>
            <a:off x="4138881" y="15082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400" b="1">
                <a:solidFill>
                  <a:srgbClr val="7B7B7B"/>
                </a:solidFill>
              </a:rPr>
              <a:t>2000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0E318A4-98F0-4DBD-9EB7-230CACBF95E6}"/>
              </a:ext>
            </a:extLst>
          </p:cNvPr>
          <p:cNvSpPr txBox="1"/>
          <p:nvPr/>
        </p:nvSpPr>
        <p:spPr>
          <a:xfrm>
            <a:off x="6297881" y="15082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400" b="1">
                <a:solidFill>
                  <a:srgbClr val="7B7B7B"/>
                </a:solidFill>
              </a:rPr>
              <a:t>2010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84D4BE-FCB2-4AEE-9044-CEE191F6252E}"/>
              </a:ext>
            </a:extLst>
          </p:cNvPr>
          <p:cNvSpPr txBox="1"/>
          <p:nvPr/>
        </p:nvSpPr>
        <p:spPr>
          <a:xfrm>
            <a:off x="8456881" y="15082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400" b="1">
                <a:solidFill>
                  <a:srgbClr val="7B7B7B"/>
                </a:solidFill>
              </a:rPr>
              <a:t>2020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A4613CF-C0DE-4D70-9AFA-612D48B5820F}"/>
              </a:ext>
            </a:extLst>
          </p:cNvPr>
          <p:cNvSpPr txBox="1"/>
          <p:nvPr/>
        </p:nvSpPr>
        <p:spPr>
          <a:xfrm>
            <a:off x="25504" y="3428739"/>
            <a:ext cx="1980000" cy="1152000"/>
          </a:xfrm>
          <a:prstGeom prst="rect">
            <a:avLst/>
          </a:prstGeom>
          <a:solidFill>
            <a:srgbClr val="EBEBEB"/>
          </a:solidFill>
        </p:spPr>
        <p:txBody>
          <a:bodyPr wrap="none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de-CH" sz="1200" b="1"/>
              <a:t>bis Anfang 90er Jahre</a:t>
            </a:r>
          </a:p>
          <a:p>
            <a:r>
              <a:rPr lang="de-CH" sz="1200"/>
              <a:t>Kriegsorganisation der</a:t>
            </a:r>
          </a:p>
          <a:p>
            <a:r>
              <a:rPr lang="de-CH" sz="1200"/>
              <a:t>Elektrizitätswerke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1E6C676-8063-4868-8130-CC314279E7FE}"/>
              </a:ext>
            </a:extLst>
          </p:cNvPr>
          <p:cNvSpPr txBox="1"/>
          <p:nvPr/>
        </p:nvSpPr>
        <p:spPr>
          <a:xfrm>
            <a:off x="2262548" y="3428739"/>
            <a:ext cx="1980000" cy="1152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200" b="1"/>
              <a:t>Anfang 90er Jahre</a:t>
            </a:r>
          </a:p>
          <a:p>
            <a:r>
              <a:rPr lang="de-CH" sz="1200"/>
              <a:t>Als Nachfolgeorganisation der KOEW wird OSTRAL eingesetzt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B6ED9D4-4F20-47DB-885A-497F57C20D0B}"/>
              </a:ext>
            </a:extLst>
          </p:cNvPr>
          <p:cNvSpPr txBox="1"/>
          <p:nvPr/>
        </p:nvSpPr>
        <p:spPr>
          <a:xfrm>
            <a:off x="4449236" y="3428740"/>
            <a:ext cx="1980000" cy="1152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200" b="1"/>
              <a:t>2009</a:t>
            </a:r>
          </a:p>
          <a:p>
            <a:r>
              <a:rPr lang="de-CH" sz="1200"/>
              <a:t>Strommarktöffnung,</a:t>
            </a:r>
          </a:p>
          <a:p>
            <a:r>
              <a:rPr lang="de-CH" sz="1200"/>
              <a:t>Erkenntnisse aus SFU 09 (Strategische Führungs-übung 2009)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CD2FDCA-F349-4B7C-BC7C-A719451A0E4F}"/>
              </a:ext>
            </a:extLst>
          </p:cNvPr>
          <p:cNvSpPr txBox="1"/>
          <p:nvPr/>
        </p:nvSpPr>
        <p:spPr>
          <a:xfrm>
            <a:off x="8740546" y="3428739"/>
            <a:ext cx="1980000" cy="828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200" b="1"/>
              <a:t>2021</a:t>
            </a:r>
          </a:p>
          <a:p>
            <a:r>
              <a:rPr lang="de-CH" sz="1200"/>
              <a:t>Grossverbraucher-information der OSTRAL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3F76A32-D547-44B1-AE77-61DFDEB8ED53}"/>
              </a:ext>
            </a:extLst>
          </p:cNvPr>
          <p:cNvSpPr>
            <a:spLocks noChangeAspect="1"/>
          </p:cNvSpPr>
          <p:nvPr/>
        </p:nvSpPr>
        <p:spPr>
          <a:xfrm>
            <a:off x="2476892" y="1870736"/>
            <a:ext cx="216000" cy="216000"/>
          </a:xfrm>
          <a:prstGeom prst="ellipse">
            <a:avLst/>
          </a:prstGeom>
          <a:solidFill>
            <a:srgbClr val="FF8E8E"/>
          </a:solidFill>
          <a:ln>
            <a:solidFill>
              <a:srgbClr val="FF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A5DEC1D-D86B-4A5E-B80D-0D86E1A6A3C3}"/>
              </a:ext>
            </a:extLst>
          </p:cNvPr>
          <p:cNvSpPr>
            <a:spLocks noChangeAspect="1"/>
          </p:cNvSpPr>
          <p:nvPr/>
        </p:nvSpPr>
        <p:spPr>
          <a:xfrm>
            <a:off x="6124853" y="1873400"/>
            <a:ext cx="216000" cy="216000"/>
          </a:xfrm>
          <a:prstGeom prst="ellipse">
            <a:avLst/>
          </a:prstGeom>
          <a:solidFill>
            <a:srgbClr val="FF8E8E"/>
          </a:solidFill>
          <a:ln>
            <a:solidFill>
              <a:srgbClr val="FF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7E5E950-32D8-4C7D-B116-1852A88E3C4B}"/>
              </a:ext>
            </a:extLst>
          </p:cNvPr>
          <p:cNvSpPr>
            <a:spLocks noChangeAspect="1"/>
          </p:cNvSpPr>
          <p:nvPr/>
        </p:nvSpPr>
        <p:spPr>
          <a:xfrm>
            <a:off x="6829509" y="1878367"/>
            <a:ext cx="216000" cy="216000"/>
          </a:xfrm>
          <a:prstGeom prst="ellipse">
            <a:avLst/>
          </a:prstGeom>
          <a:solidFill>
            <a:srgbClr val="FF8E8E"/>
          </a:solidFill>
          <a:ln>
            <a:solidFill>
              <a:srgbClr val="FF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B639062-1488-4117-BF2E-9F365146029D}"/>
              </a:ext>
            </a:extLst>
          </p:cNvPr>
          <p:cNvSpPr>
            <a:spLocks noChangeAspect="1"/>
          </p:cNvSpPr>
          <p:nvPr/>
        </p:nvSpPr>
        <p:spPr>
          <a:xfrm>
            <a:off x="8994642" y="1877495"/>
            <a:ext cx="216000" cy="216000"/>
          </a:xfrm>
          <a:prstGeom prst="ellipse">
            <a:avLst/>
          </a:prstGeom>
          <a:solidFill>
            <a:srgbClr val="FF8E8E"/>
          </a:solidFill>
          <a:ln>
            <a:solidFill>
              <a:srgbClr val="FF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1F396BC-B169-4F14-801F-5CA692E1852A}"/>
              </a:ext>
            </a:extLst>
          </p:cNvPr>
          <p:cNvCxnSpPr/>
          <p:nvPr/>
        </p:nvCxnSpPr>
        <p:spPr>
          <a:xfrm>
            <a:off x="2267780" y="1841497"/>
            <a:ext cx="0" cy="288000"/>
          </a:xfrm>
          <a:prstGeom prst="line">
            <a:avLst/>
          </a:prstGeom>
          <a:ln w="28575">
            <a:solidFill>
              <a:srgbClr val="BAB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BAB14503-DDF9-4331-8636-3DA91B39A0F4}"/>
              </a:ext>
            </a:extLst>
          </p:cNvPr>
          <p:cNvCxnSpPr/>
          <p:nvPr/>
        </p:nvCxnSpPr>
        <p:spPr>
          <a:xfrm>
            <a:off x="4422548" y="1841497"/>
            <a:ext cx="0" cy="288000"/>
          </a:xfrm>
          <a:prstGeom prst="line">
            <a:avLst/>
          </a:prstGeom>
          <a:ln w="28575">
            <a:solidFill>
              <a:srgbClr val="BAB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B2CEB89-6E75-4AC1-A33A-4F91E142BF81}"/>
              </a:ext>
            </a:extLst>
          </p:cNvPr>
          <p:cNvCxnSpPr/>
          <p:nvPr/>
        </p:nvCxnSpPr>
        <p:spPr>
          <a:xfrm>
            <a:off x="6581546" y="1837264"/>
            <a:ext cx="0" cy="288000"/>
          </a:xfrm>
          <a:prstGeom prst="line">
            <a:avLst/>
          </a:prstGeom>
          <a:ln w="28575">
            <a:solidFill>
              <a:srgbClr val="BAB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F83971E-4A6C-4B28-8755-5B1952DFCEDA}"/>
              </a:ext>
            </a:extLst>
          </p:cNvPr>
          <p:cNvSpPr>
            <a:spLocks noChangeAspect="1"/>
          </p:cNvSpPr>
          <p:nvPr/>
        </p:nvSpPr>
        <p:spPr>
          <a:xfrm>
            <a:off x="6477181" y="1875396"/>
            <a:ext cx="216000" cy="216000"/>
          </a:xfrm>
          <a:prstGeom prst="ellipse">
            <a:avLst/>
          </a:prstGeom>
          <a:solidFill>
            <a:srgbClr val="FF8E8E"/>
          </a:solidFill>
          <a:ln>
            <a:solidFill>
              <a:srgbClr val="FF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EF7DA32C-0570-426A-B18A-14261BAD15E6}"/>
              </a:ext>
            </a:extLst>
          </p:cNvPr>
          <p:cNvCxnSpPr/>
          <p:nvPr/>
        </p:nvCxnSpPr>
        <p:spPr>
          <a:xfrm>
            <a:off x="8740546" y="1837264"/>
            <a:ext cx="0" cy="288000"/>
          </a:xfrm>
          <a:prstGeom prst="line">
            <a:avLst/>
          </a:prstGeom>
          <a:ln w="28575">
            <a:solidFill>
              <a:srgbClr val="BAB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AAF640A4-2883-4B24-A395-13E1962FC165}"/>
              </a:ext>
            </a:extLst>
          </p:cNvPr>
          <p:cNvSpPr/>
          <p:nvPr/>
        </p:nvSpPr>
        <p:spPr>
          <a:xfrm>
            <a:off x="103580" y="2415937"/>
            <a:ext cx="2158962" cy="288000"/>
          </a:xfrm>
          <a:prstGeom prst="rect">
            <a:avLst/>
          </a:prstGeom>
          <a:solidFill>
            <a:srgbClr val="E9EFB7"/>
          </a:solidFill>
          <a:ln>
            <a:solidFill>
              <a:srgbClr val="F2D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b="1">
                <a:solidFill>
                  <a:schemeClr val="tx1"/>
                </a:solidFill>
              </a:rPr>
              <a:t>KOEW</a:t>
            </a: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936CB22-BECD-45DC-8770-669A01E23D16}"/>
              </a:ext>
            </a:extLst>
          </p:cNvPr>
          <p:cNvSpPr/>
          <p:nvPr/>
        </p:nvSpPr>
        <p:spPr>
          <a:xfrm>
            <a:off x="2270986" y="2415937"/>
            <a:ext cx="7920000" cy="288000"/>
          </a:xfrm>
          <a:prstGeom prst="rect">
            <a:avLst/>
          </a:prstGeom>
          <a:solidFill>
            <a:srgbClr val="FFF258"/>
          </a:solidFill>
          <a:ln>
            <a:solidFill>
              <a:srgbClr val="FF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b="1">
                <a:solidFill>
                  <a:schemeClr val="tx1"/>
                </a:solidFill>
              </a:rPr>
              <a:t>			</a:t>
            </a:r>
            <a:endParaRPr lang="de-CH" sz="1600">
              <a:solidFill>
                <a:schemeClr val="tx1"/>
              </a:solidFill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F1EE074-D6E2-4F57-8E9F-0C08C2A39DB6}"/>
              </a:ext>
            </a:extLst>
          </p:cNvPr>
          <p:cNvCxnSpPr/>
          <p:nvPr/>
        </p:nvCxnSpPr>
        <p:spPr>
          <a:xfrm flipV="1">
            <a:off x="2584518" y="2236862"/>
            <a:ext cx="0" cy="1080000"/>
          </a:xfrm>
          <a:prstGeom prst="straightConnector1">
            <a:avLst/>
          </a:prstGeom>
          <a:ln w="12700">
            <a:solidFill>
              <a:schemeClr val="accent2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5F6610B-7DE9-4BFB-9308-22D9C0E200CC}"/>
              </a:ext>
            </a:extLst>
          </p:cNvPr>
          <p:cNvCxnSpPr/>
          <p:nvPr/>
        </p:nvCxnSpPr>
        <p:spPr>
          <a:xfrm flipV="1">
            <a:off x="6239561" y="2236862"/>
            <a:ext cx="0" cy="1080000"/>
          </a:xfrm>
          <a:prstGeom prst="straightConnector1">
            <a:avLst/>
          </a:prstGeom>
          <a:ln w="12700">
            <a:solidFill>
              <a:schemeClr val="accent2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AB484379-238C-49A5-BDFE-29B17FD0EAC8}"/>
              </a:ext>
            </a:extLst>
          </p:cNvPr>
          <p:cNvCxnSpPr/>
          <p:nvPr/>
        </p:nvCxnSpPr>
        <p:spPr>
          <a:xfrm flipV="1">
            <a:off x="9102642" y="2236862"/>
            <a:ext cx="0" cy="1080000"/>
          </a:xfrm>
          <a:prstGeom prst="straightConnector1">
            <a:avLst/>
          </a:prstGeom>
          <a:ln w="12700">
            <a:solidFill>
              <a:schemeClr val="accent2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FE5694D-736F-440E-9E02-3971CD9F66E6}"/>
              </a:ext>
            </a:extLst>
          </p:cNvPr>
          <p:cNvCxnSpPr>
            <a:cxnSpLocks/>
          </p:cNvCxnSpPr>
          <p:nvPr/>
        </p:nvCxnSpPr>
        <p:spPr>
          <a:xfrm flipV="1">
            <a:off x="6588343" y="2236862"/>
            <a:ext cx="0" cy="1368000"/>
          </a:xfrm>
          <a:prstGeom prst="straightConnector1">
            <a:avLst/>
          </a:prstGeom>
          <a:ln w="12700">
            <a:solidFill>
              <a:schemeClr val="accent2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0F78C82B-FC4A-4BA3-A919-82B5E3280FD2}"/>
              </a:ext>
            </a:extLst>
          </p:cNvPr>
          <p:cNvSpPr>
            <a:spLocks noChangeAspect="1"/>
          </p:cNvSpPr>
          <p:nvPr/>
        </p:nvSpPr>
        <p:spPr>
          <a:xfrm>
            <a:off x="8287485" y="1870868"/>
            <a:ext cx="216000" cy="216000"/>
          </a:xfrm>
          <a:prstGeom prst="ellipse">
            <a:avLst/>
          </a:prstGeom>
          <a:solidFill>
            <a:srgbClr val="FF8E8E"/>
          </a:solidFill>
          <a:ln>
            <a:solidFill>
              <a:srgbClr val="FF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06A5C9B-94C0-42B0-8AE6-3B4D82E438C5}"/>
              </a:ext>
            </a:extLst>
          </p:cNvPr>
          <p:cNvSpPr txBox="1"/>
          <p:nvPr/>
        </p:nvSpPr>
        <p:spPr>
          <a:xfrm>
            <a:off x="6679783" y="5429279"/>
            <a:ext cx="1980000" cy="828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200" b="1"/>
              <a:t>2019/2020</a:t>
            </a:r>
          </a:p>
          <a:p>
            <a:r>
              <a:rPr lang="de-CH" sz="1200"/>
              <a:t>Organisationserweiterung der OSTRAL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C2E84B4E-4B9B-4B90-954C-FB4793D85E59}"/>
              </a:ext>
            </a:extLst>
          </p:cNvPr>
          <p:cNvCxnSpPr>
            <a:cxnSpLocks/>
          </p:cNvCxnSpPr>
          <p:nvPr/>
        </p:nvCxnSpPr>
        <p:spPr>
          <a:xfrm flipV="1">
            <a:off x="8395485" y="2236862"/>
            <a:ext cx="0" cy="3204000"/>
          </a:xfrm>
          <a:prstGeom prst="straightConnector1">
            <a:avLst/>
          </a:prstGeom>
          <a:ln w="12700">
            <a:solidFill>
              <a:schemeClr val="accent2"/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7B32720B-38AE-4BFF-B486-75AF7250637D}"/>
              </a:ext>
            </a:extLst>
          </p:cNvPr>
          <p:cNvSpPr txBox="1"/>
          <p:nvPr/>
        </p:nvSpPr>
        <p:spPr>
          <a:xfrm>
            <a:off x="6679783" y="4429009"/>
            <a:ext cx="1980000" cy="82800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200" b="1"/>
              <a:t>seit 2011</a:t>
            </a:r>
          </a:p>
          <a:p>
            <a:r>
              <a:rPr lang="de-CH" sz="1200"/>
              <a:t>heutige OSTRAL Organisation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F69684C3-97E9-4A70-AD37-D58C48923DB6}"/>
              </a:ext>
            </a:extLst>
          </p:cNvPr>
          <p:cNvCxnSpPr/>
          <p:nvPr/>
        </p:nvCxnSpPr>
        <p:spPr>
          <a:xfrm flipV="1">
            <a:off x="6942298" y="2236862"/>
            <a:ext cx="0" cy="2196000"/>
          </a:xfrm>
          <a:prstGeom prst="straightConnector1">
            <a:avLst/>
          </a:prstGeom>
          <a:ln w="12700">
            <a:solidFill>
              <a:schemeClr val="accent2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6904D963-181E-4D63-A20D-37C5E22E5980}"/>
              </a:ext>
            </a:extLst>
          </p:cNvPr>
          <p:cNvSpPr txBox="1"/>
          <p:nvPr/>
        </p:nvSpPr>
        <p:spPr>
          <a:xfrm>
            <a:off x="6679783" y="3428739"/>
            <a:ext cx="1980000" cy="828000"/>
          </a:xfrm>
          <a:prstGeom prst="rect">
            <a:avLst/>
          </a:prstGeom>
          <a:solidFill>
            <a:srgbClr val="EBEBEB"/>
          </a:solidFill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CH" sz="1200" b="1"/>
              <a:t>2010</a:t>
            </a:r>
          </a:p>
          <a:p>
            <a:r>
              <a:rPr lang="de-CH" sz="1200"/>
              <a:t>Auftrag für Neuorganisation</a:t>
            </a:r>
          </a:p>
          <a:p>
            <a:r>
              <a:rPr lang="de-CH" sz="1200"/>
              <a:t>der OSTRAL</a:t>
            </a:r>
          </a:p>
        </p:txBody>
      </p:sp>
      <p:pic>
        <p:nvPicPr>
          <p:cNvPr id="39" name="Bild 9">
            <a:extLst>
              <a:ext uri="{FF2B5EF4-FFF2-40B4-BE49-F238E27FC236}">
                <a16:creationId xmlns:a16="http://schemas.microsoft.com/office/drawing/2014/main" id="{69346CFF-93BB-46D0-B9D5-631BB3132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249" y="2468054"/>
            <a:ext cx="688543" cy="175565"/>
          </a:xfrm>
          <a:prstGeom prst="rect">
            <a:avLst/>
          </a:prstGeom>
        </p:spPr>
      </p:pic>
      <p:sp>
        <p:nvSpPr>
          <p:cNvPr id="41" name="Fußzeilenplatzhalter 4">
            <a:extLst>
              <a:ext uri="{FF2B5EF4-FFF2-40B4-BE49-F238E27FC236}">
                <a16:creationId xmlns:a16="http://schemas.microsoft.com/office/drawing/2014/main" id="{D7190813-ED94-4526-B92F-4A9728260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8625" y="6494556"/>
            <a:ext cx="8798188" cy="180000"/>
          </a:xfrm>
        </p:spPr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96572A-1136-FD17-D774-8478F9FA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F63D31-B91B-CDC2-07B0-64E4A6407391}"/>
              </a:ext>
            </a:extLst>
          </p:cNvPr>
          <p:cNvSpPr txBox="1"/>
          <p:nvPr/>
        </p:nvSpPr>
        <p:spPr>
          <a:xfrm>
            <a:off x="8732777" y="4438978"/>
            <a:ext cx="2557711" cy="2235577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CH" sz="1200" b="1" dirty="0"/>
              <a:t>2022/23</a:t>
            </a:r>
          </a:p>
          <a:p>
            <a:endParaRPr lang="fr-CH" sz="120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F2DA714-DD53-B60D-069D-FA1435F0C48C}"/>
              </a:ext>
            </a:extLst>
          </p:cNvPr>
          <p:cNvSpPr>
            <a:spLocks noChangeAspect="1"/>
          </p:cNvSpPr>
          <p:nvPr/>
        </p:nvSpPr>
        <p:spPr>
          <a:xfrm>
            <a:off x="9792759" y="1870511"/>
            <a:ext cx="216000" cy="216000"/>
          </a:xfrm>
          <a:prstGeom prst="ellipse">
            <a:avLst/>
          </a:prstGeom>
          <a:solidFill>
            <a:srgbClr val="FF8E8E"/>
          </a:solidFill>
          <a:ln>
            <a:solidFill>
              <a:srgbClr val="FF8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B1645823-1D81-575B-C423-BB53A4F7B909}"/>
              </a:ext>
            </a:extLst>
          </p:cNvPr>
          <p:cNvCxnSpPr/>
          <p:nvPr/>
        </p:nvCxnSpPr>
        <p:spPr>
          <a:xfrm flipV="1">
            <a:off x="9905548" y="2229006"/>
            <a:ext cx="0" cy="2196000"/>
          </a:xfrm>
          <a:prstGeom prst="straightConnector1">
            <a:avLst/>
          </a:prstGeom>
          <a:ln w="12700">
            <a:solidFill>
              <a:schemeClr val="accent2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7E16DD3A-0688-76EB-FA92-6D112DBCFC07}"/>
              </a:ext>
            </a:extLst>
          </p:cNvPr>
          <p:cNvSpPr txBox="1"/>
          <p:nvPr/>
        </p:nvSpPr>
        <p:spPr>
          <a:xfrm>
            <a:off x="8697927" y="4689906"/>
            <a:ext cx="263128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1200" dirty="0">
                <a:effectLst/>
              </a:rPr>
              <a:t>OSTRAL Übungen: Kontingentierung, Netz-</a:t>
            </a:r>
            <a:r>
              <a:rPr lang="de-CH" sz="1200" dirty="0" err="1">
                <a:effectLst/>
              </a:rPr>
              <a:t>Abschal</a:t>
            </a:r>
            <a:r>
              <a:rPr lang="de-CH" sz="1200" dirty="0">
                <a:effectLst/>
              </a:rPr>
              <a:t>-</a:t>
            </a:r>
            <a:r>
              <a:rPr lang="de-CH" sz="1200" dirty="0" err="1">
                <a:effectLst/>
              </a:rPr>
              <a:t>tungen</a:t>
            </a:r>
            <a:r>
              <a:rPr lang="de-CH" sz="1200" dirty="0">
                <a:effectLst/>
              </a:rPr>
              <a:t>, Angebotslenkung (Planspiele)</a:t>
            </a:r>
          </a:p>
          <a:p>
            <a:pPr>
              <a:spcAft>
                <a:spcPts val="600"/>
              </a:spcAft>
            </a:pPr>
            <a:r>
              <a:rPr lang="de-CH" sz="1200" dirty="0"/>
              <a:t>Sensibilisierung bei den Branchenverbänden der Grosskunden, den Kantonalen Krisenstäben, Bundesbehörden, …  Umfrage Netzabschaltungen bei Grosskunden</a:t>
            </a:r>
          </a:p>
        </p:txBody>
      </p:sp>
    </p:spTree>
    <p:extLst>
      <p:ext uri="{BB962C8B-B14F-4D97-AF65-F5344CB8AC3E}">
        <p14:creationId xmlns:p14="http://schemas.microsoft.com/office/powerpoint/2010/main" val="188921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3C1BC9-DC54-40B5-A496-F4070CB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3DBBF-17C4-49A5-95EA-AE430A4607C7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25915A6-39E6-4F7A-92C5-FE64E07C2C38}"/>
              </a:ext>
            </a:extLst>
          </p:cNvPr>
          <p:cNvSpPr/>
          <p:nvPr/>
        </p:nvSpPr>
        <p:spPr>
          <a:xfrm>
            <a:off x="1055688" y="1337295"/>
            <a:ext cx="10800952" cy="48655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i="1" dirty="0" err="1">
                <a:solidFill>
                  <a:schemeClr val="tx1"/>
                </a:solidFill>
              </a:rPr>
              <a:t>StromVG</a:t>
            </a:r>
            <a:r>
              <a:rPr lang="de-CH" i="1" dirty="0">
                <a:solidFill>
                  <a:schemeClr val="tx1"/>
                </a:solidFill>
              </a:rPr>
              <a:t> (BFE/</a:t>
            </a:r>
            <a:r>
              <a:rPr lang="de-CH" i="1" dirty="0" err="1">
                <a:solidFill>
                  <a:schemeClr val="tx1"/>
                </a:solidFill>
              </a:rPr>
              <a:t>ElCom</a:t>
            </a:r>
            <a:r>
              <a:rPr lang="de-CH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1632833-93F3-495B-85EA-D7592A9DADDD}"/>
              </a:ext>
            </a:extLst>
          </p:cNvPr>
          <p:cNvSpPr/>
          <p:nvPr/>
        </p:nvSpPr>
        <p:spPr>
          <a:xfrm>
            <a:off x="8024505" y="1523283"/>
            <a:ext cx="3688119" cy="4527698"/>
          </a:xfrm>
          <a:prstGeom prst="rect">
            <a:avLst/>
          </a:prstGeom>
          <a:solidFill>
            <a:srgbClr val="FFF68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de-CH" i="1">
                <a:solidFill>
                  <a:schemeClr val="accent5">
                    <a:lumMod val="75000"/>
                  </a:schemeClr>
                </a:solidFill>
              </a:rPr>
              <a:t>LVG (WL/BWL)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C58CD51-97F1-4A9F-8ECF-3485C39BF6B0}"/>
              </a:ext>
            </a:extLst>
          </p:cNvPr>
          <p:cNvSpPr/>
          <p:nvPr/>
        </p:nvSpPr>
        <p:spPr>
          <a:xfrm>
            <a:off x="4602981" y="1955332"/>
            <a:ext cx="3276000" cy="4095649"/>
          </a:xfrm>
          <a:prstGeom prst="rect">
            <a:avLst/>
          </a:prstGeom>
          <a:solidFill>
            <a:srgbClr val="DCDCDC"/>
          </a:solidFill>
          <a:ln w="19050">
            <a:solidFill>
              <a:srgbClr val="DCDCD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88FFD7-C50C-4688-8DA5-65B7A69ADAF3}"/>
              </a:ext>
            </a:extLst>
          </p:cNvPr>
          <p:cNvSpPr/>
          <p:nvPr/>
        </p:nvSpPr>
        <p:spPr>
          <a:xfrm>
            <a:off x="1197548" y="1960800"/>
            <a:ext cx="3276000" cy="4090181"/>
          </a:xfrm>
          <a:prstGeom prst="rect">
            <a:avLst/>
          </a:prstGeom>
          <a:solidFill>
            <a:srgbClr val="DCDCDC"/>
          </a:solidFill>
          <a:ln w="19050">
            <a:solidFill>
              <a:srgbClr val="DCDCD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436D787-BE0B-4167-B603-5D926E7769F2}"/>
              </a:ext>
            </a:extLst>
          </p:cNvPr>
          <p:cNvSpPr txBox="1"/>
          <p:nvPr/>
        </p:nvSpPr>
        <p:spPr>
          <a:xfrm>
            <a:off x="1184095" y="3815271"/>
            <a:ext cx="3297057" cy="13234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  <a:buSzPct val="90000"/>
            </a:pPr>
            <a:r>
              <a:rPr lang="de-CH" sz="1600" b="1">
                <a:sym typeface="Wingdings" panose="05000000000000000000" pitchFamily="2" charset="2"/>
              </a:rPr>
              <a:t>Lösung</a:t>
            </a:r>
          </a:p>
          <a:p>
            <a:pPr>
              <a:buClr>
                <a:schemeClr val="bg1">
                  <a:lumMod val="50000"/>
                </a:schemeClr>
              </a:buClr>
              <a:buSzPct val="90000"/>
            </a:pPr>
            <a:r>
              <a:rPr lang="de-CH" sz="1600">
                <a:sym typeface="Wingdings" panose="05000000000000000000" pitchFamily="2" charset="2"/>
              </a:rPr>
              <a:t>Lokales Energieversorgungsunternehmen organisiert die Erstellung von Provisorien. </a:t>
            </a:r>
            <a:endParaRPr lang="de-CH" sz="1600">
              <a:cs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7D8D1CD-C638-4471-8469-974025A25528}"/>
              </a:ext>
            </a:extLst>
          </p:cNvPr>
          <p:cNvSpPr txBox="1"/>
          <p:nvPr/>
        </p:nvSpPr>
        <p:spPr>
          <a:xfrm>
            <a:off x="1197548" y="1960800"/>
            <a:ext cx="3270153" cy="369332"/>
          </a:xfrm>
          <a:prstGeom prst="rect">
            <a:avLst/>
          </a:prstGeom>
          <a:solidFill>
            <a:srgbClr val="DCDCDC"/>
          </a:solidFill>
          <a:ln w="19050">
            <a:solidFill>
              <a:srgbClr val="DCDCD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CH"/>
            </a:defPPr>
            <a:lvl1pPr marL="268288" indent="-268288">
              <a:buClr>
                <a:schemeClr val="bg1">
                  <a:lumMod val="50000"/>
                </a:schemeClr>
              </a:buClr>
              <a:buSzPct val="90000"/>
              <a:buFont typeface="Wingdings 3" panose="05040102010807070707" pitchFamily="18" charset="2"/>
              <a:buChar char=""/>
              <a:defRPr sz="1600"/>
            </a:lvl1pPr>
          </a:lstStyle>
          <a:p>
            <a:pPr marL="0" indent="0" algn="ctr">
              <a:buNone/>
            </a:pPr>
            <a:r>
              <a:rPr lang="de-CH" sz="1800" b="1">
                <a:sym typeface="Wingdings" panose="05000000000000000000" pitchFamily="2" charset="2"/>
              </a:rPr>
              <a:t>Kurzer Unterbruch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2A11799-E577-44D2-934F-2EA764CF16B2}"/>
              </a:ext>
            </a:extLst>
          </p:cNvPr>
          <p:cNvSpPr txBox="1"/>
          <p:nvPr/>
        </p:nvSpPr>
        <p:spPr>
          <a:xfrm>
            <a:off x="4594739" y="3805017"/>
            <a:ext cx="3277129" cy="13234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CH"/>
            </a:defPPr>
            <a:lvl1pPr>
              <a:buClr>
                <a:schemeClr val="bg1">
                  <a:lumMod val="50000"/>
                </a:schemeClr>
              </a:buClr>
              <a:buSzPct val="90000"/>
              <a:defRPr sz="1600"/>
            </a:lvl1pPr>
          </a:lstStyle>
          <a:p>
            <a:r>
              <a:rPr lang="de-CH" b="1" dirty="0">
                <a:sym typeface="Wingdings" panose="05000000000000000000" pitchFamily="2" charset="2"/>
              </a:rPr>
              <a:t>Lösung</a:t>
            </a:r>
          </a:p>
          <a:p>
            <a:r>
              <a:rPr lang="de-CH" dirty="0">
                <a:sym typeface="Wingdings" panose="05000000000000000000" pitchFamily="2" charset="2"/>
              </a:rPr>
              <a:t>In ganz Europa werden automatisch einzelne Regionen vom Netz getrennt. Grosser Blackout wird verhindert.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D226D3-B260-4985-8AC0-F9EE6CAF83D9}"/>
              </a:ext>
            </a:extLst>
          </p:cNvPr>
          <p:cNvSpPr txBox="1"/>
          <p:nvPr/>
        </p:nvSpPr>
        <p:spPr>
          <a:xfrm>
            <a:off x="4601851" y="1955332"/>
            <a:ext cx="3277130" cy="369332"/>
          </a:xfrm>
          <a:prstGeom prst="rect">
            <a:avLst/>
          </a:prstGeom>
          <a:solidFill>
            <a:srgbClr val="DCDCDC"/>
          </a:solidFill>
          <a:ln w="19050">
            <a:solidFill>
              <a:srgbClr val="DCDCD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CH"/>
            </a:defPPr>
            <a:lvl1pPr marL="268288" indent="-268288">
              <a:buClr>
                <a:schemeClr val="bg1">
                  <a:lumMod val="50000"/>
                </a:schemeClr>
              </a:buClr>
              <a:buSzPct val="90000"/>
              <a:buFont typeface="Wingdings 3" panose="05040102010807070707" pitchFamily="18" charset="2"/>
              <a:buChar char=""/>
              <a:defRPr sz="1600"/>
            </a:lvl1pPr>
          </a:lstStyle>
          <a:p>
            <a:pPr marL="0" indent="0" algn="ctr">
              <a:buNone/>
            </a:pPr>
            <a:r>
              <a:rPr lang="de-CH" sz="1800" b="1">
                <a:sym typeface="Wingdings" panose="05000000000000000000" pitchFamily="2" charset="2"/>
              </a:rPr>
              <a:t>Blackoutrisiko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8A52386-E148-4D79-A528-BC3D165A7DBD}"/>
              </a:ext>
            </a:extLst>
          </p:cNvPr>
          <p:cNvSpPr/>
          <p:nvPr/>
        </p:nvSpPr>
        <p:spPr>
          <a:xfrm>
            <a:off x="8177508" y="1955331"/>
            <a:ext cx="3276000" cy="4114942"/>
          </a:xfrm>
          <a:prstGeom prst="rect">
            <a:avLst/>
          </a:prstGeom>
          <a:solidFill>
            <a:srgbClr val="FFF25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421FBF3-0E03-42E1-8864-648A2153AF09}"/>
              </a:ext>
            </a:extLst>
          </p:cNvPr>
          <p:cNvSpPr txBox="1"/>
          <p:nvPr/>
        </p:nvSpPr>
        <p:spPr>
          <a:xfrm>
            <a:off x="8048298" y="5481346"/>
            <a:ext cx="3558061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90000"/>
            </a:pPr>
            <a:r>
              <a:rPr lang="de-CH" sz="2200" b="1" dirty="0">
                <a:solidFill>
                  <a:schemeClr val="accent2"/>
                </a:solidFill>
                <a:sym typeface="Wingdings" panose="05000000000000000000" pitchFamily="2" charset="2"/>
              </a:rPr>
              <a:t> OSTRAL-Situation 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E098437-7B67-4617-A051-CA1FD1A67295}"/>
              </a:ext>
            </a:extLst>
          </p:cNvPr>
          <p:cNvSpPr txBox="1"/>
          <p:nvPr/>
        </p:nvSpPr>
        <p:spPr>
          <a:xfrm>
            <a:off x="8175487" y="1955331"/>
            <a:ext cx="3280042" cy="369332"/>
          </a:xfrm>
          <a:prstGeom prst="rect">
            <a:avLst/>
          </a:prstGeom>
          <a:solidFill>
            <a:srgbClr val="FFF258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CH"/>
            </a:defPPr>
            <a:lvl1pPr marL="268288" indent="-268288">
              <a:buClr>
                <a:schemeClr val="bg1">
                  <a:lumMod val="50000"/>
                </a:schemeClr>
              </a:buClr>
              <a:buSzPct val="90000"/>
              <a:buFont typeface="Wingdings 3" panose="05040102010807070707" pitchFamily="18" charset="2"/>
              <a:buChar char=""/>
              <a:defRPr sz="1600"/>
            </a:lvl1pPr>
          </a:lstStyle>
          <a:p>
            <a:pPr marL="0" indent="0" algn="ctr">
              <a:buNone/>
            </a:pPr>
            <a:r>
              <a:rPr lang="de-CH" sz="1800" b="1">
                <a:sym typeface="Wingdings" panose="05000000000000000000" pitchFamily="2" charset="2"/>
              </a:rPr>
              <a:t>Strommangellage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A93A322-2D40-42C1-A97E-8699E170BC4C}"/>
              </a:ext>
            </a:extLst>
          </p:cNvPr>
          <p:cNvSpPr txBox="1"/>
          <p:nvPr/>
        </p:nvSpPr>
        <p:spPr>
          <a:xfrm>
            <a:off x="1199204" y="2501093"/>
            <a:ext cx="3297057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>
              <a:buSzPct val="75000"/>
            </a:pPr>
            <a:r>
              <a:rPr lang="de-CH" sz="1600" b="1" dirty="0">
                <a:sym typeface="Wingdings" panose="05000000000000000000" pitchFamily="2" charset="2"/>
              </a:rPr>
              <a:t>Beispiel-Szenario 1</a:t>
            </a:r>
          </a:p>
          <a:p>
            <a:pPr>
              <a:buSzPct val="75000"/>
            </a:pPr>
            <a:r>
              <a:rPr lang="de-CH" sz="1600" dirty="0"/>
              <a:t>Naturereignis sorgt für Leitungsunterbruch in Bergtal</a:t>
            </a:r>
            <a:endParaRPr lang="de-CH" sz="1600" dirty="0">
              <a:sym typeface="Wingdings" panose="05000000000000000000" pitchFamily="2" charset="2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5B39B1F-0BCA-4ECE-964A-FAD85172D3A8}"/>
              </a:ext>
            </a:extLst>
          </p:cNvPr>
          <p:cNvSpPr txBox="1"/>
          <p:nvPr/>
        </p:nvSpPr>
        <p:spPr>
          <a:xfrm>
            <a:off x="4603224" y="2489181"/>
            <a:ext cx="3294244" cy="10772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de-CH"/>
            </a:defPPr>
            <a:lvl1pPr>
              <a:buClr>
                <a:schemeClr val="bg1">
                  <a:lumMod val="50000"/>
                </a:schemeClr>
              </a:buClr>
              <a:buSzPct val="90000"/>
              <a:defRPr sz="1600"/>
            </a:lvl1pPr>
          </a:lstStyle>
          <a:p>
            <a:pPr>
              <a:buSzPct val="75000"/>
            </a:pPr>
            <a:r>
              <a:rPr lang="de-CH" b="1" dirty="0">
                <a:sym typeface="Wingdings" panose="05000000000000000000" pitchFamily="2" charset="2"/>
              </a:rPr>
              <a:t>Beispiel-Szenario 2</a:t>
            </a:r>
          </a:p>
          <a:p>
            <a:pPr>
              <a:buSzPct val="75000"/>
            </a:pPr>
            <a:r>
              <a:rPr lang="de-CH" dirty="0"/>
              <a:t>Wegen Ausfalls eines wesentlichen Produzenten besteht Blackout Risiko</a:t>
            </a:r>
            <a:endParaRPr lang="de-CH" kern="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58DB03A-3BA8-4095-89A0-EC641755E5C1}"/>
              </a:ext>
            </a:extLst>
          </p:cNvPr>
          <p:cNvSpPr txBox="1"/>
          <p:nvPr/>
        </p:nvSpPr>
        <p:spPr>
          <a:xfrm>
            <a:off x="8179530" y="2475035"/>
            <a:ext cx="3276000" cy="10772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de-CH"/>
            </a:defPPr>
            <a:lvl1pPr>
              <a:buClr>
                <a:schemeClr val="bg1">
                  <a:lumMod val="50000"/>
                </a:schemeClr>
              </a:buClr>
              <a:buSzPct val="90000"/>
              <a:defRPr sz="1600"/>
            </a:lvl1pPr>
          </a:lstStyle>
          <a:p>
            <a:pPr>
              <a:buSzPct val="75000"/>
            </a:pPr>
            <a:r>
              <a:rPr lang="de-CH" b="1" dirty="0">
                <a:sym typeface="Wingdings" panose="05000000000000000000" pitchFamily="2" charset="2"/>
              </a:rPr>
              <a:t>Beispiel-Szenario 3</a:t>
            </a:r>
          </a:p>
          <a:p>
            <a:pPr>
              <a:buSzPct val="75000"/>
            </a:pPr>
            <a:r>
              <a:rPr lang="de-CH" dirty="0"/>
              <a:t>Wegen Ausfalls von mehreren wesentlichen Produzenten herrscht Strommangel</a:t>
            </a:r>
            <a:endParaRPr lang="de-CH" kern="0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180F7112-0EF4-43FE-B154-0A1AD26A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51157"/>
            <a:ext cx="9976746" cy="721957"/>
          </a:xfrm>
        </p:spPr>
        <p:txBody>
          <a:bodyPr/>
          <a:lstStyle/>
          <a:p>
            <a:r>
              <a:rPr lang="de-CH"/>
              <a:t>Was ist eine Strommangellage? Und was nicht?</a:t>
            </a:r>
          </a:p>
        </p:txBody>
      </p:sp>
      <p:sp>
        <p:nvSpPr>
          <p:cNvPr id="27" name="Fußzeilenplatzhalter 4">
            <a:extLst>
              <a:ext uri="{FF2B5EF4-FFF2-40B4-BE49-F238E27FC236}">
                <a16:creationId xmlns:a16="http://schemas.microsoft.com/office/drawing/2014/main" id="{B07F59EB-2CFC-4F60-BFD4-A61A28E3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8625" y="6494556"/>
            <a:ext cx="8798188" cy="180000"/>
          </a:xfrm>
        </p:spPr>
        <p:txBody>
          <a:bodyPr/>
          <a:lstStyle/>
          <a:p>
            <a:r>
              <a:rPr lang="sv-SE"/>
              <a:t>2. Parlamentarier Lunch, Landrat,  Dr. Lukas Küng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8761BE-A9D5-8619-5A31-A714D71A3348}"/>
              </a:ext>
            </a:extLst>
          </p:cNvPr>
          <p:cNvSpPr txBox="1"/>
          <p:nvPr/>
        </p:nvSpPr>
        <p:spPr>
          <a:xfrm>
            <a:off x="1225425" y="5343095"/>
            <a:ext cx="3099591" cy="707886"/>
          </a:xfrm>
          <a:prstGeom prst="rect">
            <a:avLst/>
          </a:prstGeom>
          <a:solidFill>
            <a:srgbClr val="DCDCDC"/>
          </a:solidFill>
          <a:ln>
            <a:solidFill>
              <a:srgbClr val="DCDCD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90000"/>
            </a:pPr>
            <a:r>
              <a:rPr lang="de-CH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keine OSTRAL-Situation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DD5D70-00F6-0C21-BBB6-1C00B52C00AD}"/>
              </a:ext>
            </a:extLst>
          </p:cNvPr>
          <p:cNvSpPr txBox="1"/>
          <p:nvPr/>
        </p:nvSpPr>
        <p:spPr>
          <a:xfrm>
            <a:off x="4630073" y="5344665"/>
            <a:ext cx="3099591" cy="707886"/>
          </a:xfrm>
          <a:prstGeom prst="rect">
            <a:avLst/>
          </a:prstGeom>
          <a:solidFill>
            <a:srgbClr val="DCDCDC"/>
          </a:solidFill>
          <a:ln>
            <a:solidFill>
              <a:srgbClr val="DCDCD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90000"/>
            </a:pPr>
            <a:r>
              <a:rPr lang="de-CH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keine OSTRAL-Situation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1DD0FD-FE17-847D-9337-35C05CBC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191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194D4C1-56D3-BCC4-D730-9DF57548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68965"/>
            <a:ext cx="9976746" cy="721957"/>
          </a:xfrm>
        </p:spPr>
        <p:txBody>
          <a:bodyPr wrap="square" anchor="t">
            <a:normAutofit/>
          </a:bodyPr>
          <a:lstStyle/>
          <a:p>
            <a:r>
              <a:rPr lang="de-CH" sz="2000"/>
              <a:t>Eine Strommangellage bedeutet ein Ungleichgewicht von Angebot und Nachfrage über einen längeren Zeitraum</a:t>
            </a:r>
          </a:p>
        </p:txBody>
      </p:sp>
      <p:pic>
        <p:nvPicPr>
          <p:cNvPr id="8" name="Grafik 7" descr="Ein Bild, das Entwurf, Zeichnung, Lineart, Clipart enthält.&#10;&#10;Automatisch generierte Beschreibung">
            <a:extLst>
              <a:ext uri="{FF2B5EF4-FFF2-40B4-BE49-F238E27FC236}">
                <a16:creationId xmlns:a16="http://schemas.microsoft.com/office/drawing/2014/main" id="{49D3C137-6856-A302-8E13-BB31A9F2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92" y="1419571"/>
            <a:ext cx="8102976" cy="4841529"/>
          </a:xfrm>
          <a:prstGeom prst="rect">
            <a:avLst/>
          </a:prstGeom>
          <a:noFill/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5865264-37F5-8B33-9437-7EE8ED8A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8625" y="6494556"/>
            <a:ext cx="8798188" cy="18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600"/>
              <a:t>2. Parlamentarier Lunch, Landrat,  Dr. Lukas Küng</a:t>
            </a:r>
            <a:endParaRPr lang="de-CH" sz="6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63B5D1-B04E-29B3-41BA-7C7712F3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25" y="6494556"/>
            <a:ext cx="324000" cy="18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1C3DBBF-17C4-49A5-95EA-AE430A4607C7}" type="slidenum">
              <a:rPr lang="de-CH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de-CH" sz="60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D37C86-5139-FFAB-7F06-430A740F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2.11.2023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252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AB1D40F-BB70-4850-B514-DA9D8986915B}"/>
              </a:ext>
            </a:extLst>
          </p:cNvPr>
          <p:cNvSpPr/>
          <p:nvPr/>
        </p:nvSpPr>
        <p:spPr>
          <a:xfrm>
            <a:off x="2669" y="0"/>
            <a:ext cx="12189331" cy="6858000"/>
          </a:xfrm>
          <a:prstGeom prst="rect">
            <a:avLst/>
          </a:prstGeom>
          <a:solidFill>
            <a:srgbClr val="9B9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716E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BF2F6F-F3A2-4ACA-8596-8E5ACBB37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79" y="4160683"/>
            <a:ext cx="6422577" cy="1411357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Was ist eine Strommangellage?</a:t>
            </a:r>
            <a:endParaRPr lang="de-CH" dirty="0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4687E90-3B57-48E7-96FA-6A5F3BBF1611}"/>
              </a:ext>
            </a:extLst>
          </p:cNvPr>
          <p:cNvGrpSpPr/>
          <p:nvPr/>
        </p:nvGrpSpPr>
        <p:grpSpPr>
          <a:xfrm flipV="1">
            <a:off x="10190585" y="-3028961"/>
            <a:ext cx="1864842" cy="9428400"/>
            <a:chOff x="10443014" y="309568"/>
            <a:chExt cx="1864842" cy="9426932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275BBD68-0D9C-4BC9-962D-3B406B3F8FE1}"/>
                </a:ext>
              </a:extLst>
            </p:cNvPr>
            <p:cNvGrpSpPr/>
            <p:nvPr/>
          </p:nvGrpSpPr>
          <p:grpSpPr>
            <a:xfrm flipH="1">
              <a:off x="10443014" y="309568"/>
              <a:ext cx="1499400" cy="8326781"/>
              <a:chOff x="376260" y="288368"/>
              <a:chExt cx="1498383" cy="8326781"/>
            </a:xfrm>
          </p:grpSpPr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55D1338C-5C17-4AA5-A18F-485D8996799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19162" y="4501222"/>
                <a:ext cx="7881289" cy="0"/>
              </a:xfrm>
              <a:prstGeom prst="line">
                <a:avLst/>
              </a:prstGeom>
              <a:ln w="31750">
                <a:solidFill>
                  <a:srgbClr val="56BC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C9A8AF4-B705-469A-9A12-889F67656794}"/>
                  </a:ext>
                </a:extLst>
              </p:cNvPr>
              <p:cNvSpPr/>
              <p:nvPr/>
            </p:nvSpPr>
            <p:spPr>
              <a:xfrm rot="16200000">
                <a:off x="1048728" y="1682053"/>
                <a:ext cx="324000" cy="324000"/>
              </a:xfrm>
              <a:prstGeom prst="ellipse">
                <a:avLst/>
              </a:prstGeom>
              <a:solidFill>
                <a:srgbClr val="56BC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0E088CE2-13D4-4701-8355-6F44514971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3783" y="3041088"/>
                <a:ext cx="0" cy="5574061"/>
              </a:xfrm>
              <a:prstGeom prst="line">
                <a:avLst/>
              </a:prstGeom>
              <a:ln w="31750">
                <a:solidFill>
                  <a:srgbClr val="56BC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5F1E5A70-1C1C-4B5F-AD35-97744EB1BD92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524643" y="5948137"/>
                <a:ext cx="2700000" cy="0"/>
              </a:xfrm>
              <a:prstGeom prst="line">
                <a:avLst/>
              </a:prstGeom>
              <a:ln w="31750">
                <a:solidFill>
                  <a:srgbClr val="56BC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C3AE6F06-623B-4D6E-B420-8DFA79EFCC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5857" y="1917849"/>
                <a:ext cx="4871" cy="2856791"/>
              </a:xfrm>
              <a:prstGeom prst="line">
                <a:avLst/>
              </a:prstGeom>
              <a:ln w="31750">
                <a:solidFill>
                  <a:srgbClr val="56BC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4B4C45F-B826-417D-83EE-671E0C5220E3}"/>
                  </a:ext>
                </a:extLst>
              </p:cNvPr>
              <p:cNvSpPr/>
              <p:nvPr/>
            </p:nvSpPr>
            <p:spPr>
              <a:xfrm rot="16200000">
                <a:off x="700260" y="2839718"/>
                <a:ext cx="324000" cy="324000"/>
              </a:xfrm>
              <a:prstGeom prst="ellipse">
                <a:avLst/>
              </a:prstGeom>
              <a:solidFill>
                <a:srgbClr val="56BC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9096C1C-E3E4-4865-B680-E321CE7010EE}"/>
                  </a:ext>
                </a:extLst>
              </p:cNvPr>
              <p:cNvSpPr/>
              <p:nvPr/>
            </p:nvSpPr>
            <p:spPr>
              <a:xfrm rot="16200000">
                <a:off x="376260" y="288368"/>
                <a:ext cx="324000" cy="324000"/>
              </a:xfrm>
              <a:prstGeom prst="ellipse">
                <a:avLst/>
              </a:prstGeom>
              <a:solidFill>
                <a:srgbClr val="56BC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61415996-8E55-407C-92B2-0D4188654E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44222" y="5627533"/>
              <a:ext cx="0" cy="4108967"/>
            </a:xfrm>
            <a:prstGeom prst="line">
              <a:avLst/>
            </a:prstGeom>
            <a:ln w="31750">
              <a:solidFill>
                <a:srgbClr val="56BC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87D9B7D3-2BB8-43EB-9CB1-18B8954DC510}"/>
                </a:ext>
              </a:extLst>
            </p:cNvPr>
            <p:cNvSpPr/>
            <p:nvPr/>
          </p:nvSpPr>
          <p:spPr>
            <a:xfrm rot="5400000" flipH="1">
              <a:off x="11983746" y="5313523"/>
              <a:ext cx="324000" cy="324220"/>
            </a:xfrm>
            <a:prstGeom prst="ellipse">
              <a:avLst/>
            </a:prstGeom>
            <a:solidFill>
              <a:srgbClr val="56B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EE63569C-6A44-43AB-BFFD-59952E9B5A6E}"/>
              </a:ext>
            </a:extLst>
          </p:cNvPr>
          <p:cNvSpPr>
            <a:spLocks noChangeAspect="1"/>
          </p:cNvSpPr>
          <p:nvPr/>
        </p:nvSpPr>
        <p:spPr>
          <a:xfrm rot="10800000">
            <a:off x="-980231" y="-652534"/>
            <a:ext cx="4941498" cy="4298823"/>
          </a:xfrm>
          <a:prstGeom prst="triangle">
            <a:avLst/>
          </a:prstGeom>
          <a:solidFill>
            <a:srgbClr val="56B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1880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ustomField&quot;, &quot;PresentationTitle&quot;)=&quot;&quot;,&quot;&quot;, &quot; · &quot; &amp; MasterProperty(&quot;CustomField&quot;, &quot;PresentationTitle&quot;)) &amp; IF(MasterProperty(&quot;Contactperson&quot;, &quot;Name&quot;)=&quot;&quot;, &quot;&quot;, &quot; · &quot; &amp; MasterProperty(&quot;Contactperson&quot;, &quot;Name&quot;)) &amp; &quot; · &quot; &amp; MasterProperty(&quot;CustomField&quot;, &quot;DocumentDate&quot;)]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itelformat bearbeite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rimeo Energi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ustomField&quot;, &quot;PresentationTitle&quot;)=&quot;&quot;,&quot;&quot;, &quot; · &quot; &amp; MasterProperty(&quot;CustomField&quot;, &quot;PresentationTitle&quot;)) &amp; IF(MasterProperty(&quot;Contactperson&quot;, &quot;Name&quot;)=&quot;&quot;, &quot;&quot;, &quot; · &quot; &amp; MasterProperty(&quot;Contactperson&quot;, &quot;Name&quot;)) &amp; &quot; · &quot; &amp; MasterProperty(&quot;CustomField&quot;, &quot;DocumentDate&quot;)]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itelformat bearbeite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rimeo Energi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ustomField&quot;, &quot;PresentationTitle&quot;)=&quot;&quot;,&quot;&quot;, &quot; · &quot; &amp; MasterProperty(&quot;CustomField&quot;, &quot;PresentationTitle&quot;)) &amp; IF(MasterProperty(&quot;Contactperson&quot;, &quot;Name&quot;)=&quot;&quot;, &quot;&quot;, &quot; · &quot; &amp; MasterProperty(&quot;Contactperson&quot;, &quot;Name&quot;)) &amp; &quot; · &quot; &amp; MasterProperty(&quot;CustomField&quot;, &quot;DocumentDate&quot;)]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eFDLcZqWnc14cyJdlv0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itelformat bearbeite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rimeo Energi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ustomField&quot;, &quot;PresentationTitle&quot;)=&quot;&quot;,&quot;&quot;, &quot; · &quot; &amp; MasterProperty(&quot;CustomField&quot;, &quot;PresentationTitle&quot;)) &amp; IF(MasterProperty(&quot;Contactperson&quot;, &quot;Name&quot;)=&quot;&quot;, &quot;&quot;, &quot; · &quot; &amp; MasterProperty(&quot;Contactperson&quot;, &quot;Name&quot;)) &amp; &quot; · &quot; &amp; MasterProperty(&quot;CustomField&quot;, &quot;DocumentDate&quot;)]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Bild durch Klicken auf Symbol hinzufüge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itelformat bearbeite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rimeo Energi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ustomField&quot;, &quot;PresentationTitle&quot;)=&quot;&quot;,&quot;&quot;, &quot; · &quot; &amp; MasterProperty(&quot;CustomField&quot;, &quot;PresentationTitle&quot;)) &amp; IF(MasterProperty(&quot;Contactperson&quot;, &quot;Name&quot;)=&quot;&quot;, &quot;&quot;, &quot; · &quot; &amp; MasterProperty(&quot;Contactperson&quot;, &quot;Name&quot;)) &amp; &quot; · &quot; &amp; MasterProperty(&quot;CustomField&quot;, &quot;DocumentDate&quot;)]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itelformat bearbeite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rimeo Energi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ustomField&quot;, &quot;PresentationTitle&quot;)=&quot;&quot;,&quot;&quot;, &quot; · &quot; &amp; MasterProperty(&quot;CustomField&quot;, &quot;PresentationTitle&quot;)) &amp; IF(MasterProperty(&quot;Contactperson&quot;, &quot;Name&quot;)=&quot;&quot;, &quot;&quot;, &quot; · &quot; &amp; MasterProperty(&quot;Contactperson&quot;, &quot;Name&quot;)) &amp; &quot; · &quot; &amp; MasterProperty(&quot;CustomField&quot;, &quot;DocumentDate&quot;)]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Translate(&quot;Doc.Thanks&quot;)]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ontactperson&quot;, &quot;Function&quot;)=&quot;&quot;, &quot;&quot;, MasterProperty(&quot;Contactperson&quot;, &quot;Function&quot;)) &amp; &quot;&#10;&quot; &amp; IF(MasterProperty(&quot;Contactperson&quot;, &quot;DirectPhone&quot;)=&quot;&quot;, &quot;&quot;,  &quot;T &quot; &amp; MasterProperty(&quot;Contactperson&quot;, &quot;DirectPhone&quot;) &amp; &quot;&#10;&quot;) &amp; IF(MasterProperty(&quot;Contactperson&quot;, &quot;DirectFax&quot;)=&quot;&quot;, &quot;&quot;, &quot;F &quot; &amp; MasterProperty(&quot;Contactperson&quot;, &quot;DirectFax&quot;) &amp; &quot;&#10;&quot;)]][[IF(MasterProperty(&quot;Contactperson&quot;, &quot;EMail&quot;)=&quot;&quot;, &quot;&quot;, MasterProperty(&quot;Contactperson&quot;, &quot;EMail&quot;))]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MasterProperty(&quot;Contactperson&quot;,&quot;Name&quot;)]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rimeo Energi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MasterProperty(&quot;CustomField&quot;, &quot;PresentationTitle&quot;)=&quot;&quot;,&quot;&quot;, &quot; · &quot; &amp; MasterProperty(&quot;CustomField&quot;, &quot;PresentationTitle&quot;)) &amp; IF(MasterProperty(&quot;Contactperson&quot;, &quot;Name&quot;)=&quot;&quot;, &quot;&quot;, &quot; · &quot; &amp; MasterProperty(&quot;Contactperson&quot;, &quot;Name&quot;)) &amp; &quot; · &quot; &amp; MasterProperty(&quot;CustomField&quot;, &quot;DocumentDate&quot;)]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MasterProperty(&quot;CustomField&quot;,&quot;PresentationTitle&quot;)]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Mastertextformat bearbeiten&#10;Zweite Ebene&#10;Dritte Ebene&#10;Vierte Ebene&#10;Fünfte Eben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Translation(&quot;Doc.Summary&quot;)]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rimeo Energie"/>
</p:tagLst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SE mit Übertitel">
  <a:themeElements>
    <a:clrScheme name="VSE_V6">
      <a:dk1>
        <a:sysClr val="windowText" lastClr="000000"/>
      </a:dk1>
      <a:lt1>
        <a:sysClr val="window" lastClr="FFFFFF"/>
      </a:lt1>
      <a:dk2>
        <a:srgbClr val="646464"/>
      </a:dk2>
      <a:lt2>
        <a:srgbClr val="FFFFFF"/>
      </a:lt2>
      <a:accent1>
        <a:srgbClr val="646464"/>
      </a:accent1>
      <a:accent2>
        <a:srgbClr val="306090"/>
      </a:accent2>
      <a:accent3>
        <a:srgbClr val="006462"/>
      </a:accent3>
      <a:accent4>
        <a:srgbClr val="992333"/>
      </a:accent4>
      <a:accent5>
        <a:srgbClr val="827300"/>
      </a:accent5>
      <a:accent6>
        <a:srgbClr val="F60000"/>
      </a:accent6>
      <a:hlink>
        <a:srgbClr val="000000"/>
      </a:hlink>
      <a:folHlink>
        <a:srgbClr val="000000"/>
      </a:folHlink>
    </a:clrScheme>
    <a:fontScheme name="VSE_V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11">
      <a:srgbClr val="7B7B7B"/>
    </a:custClr>
    <a:custClr name="Color 12">
      <a:srgbClr val="BABABA"/>
    </a:custClr>
    <a:custClr name="Color 13">
      <a:srgbClr val="DCDCDC"/>
    </a:custClr>
    <a:custClr name="Color 14">
      <a:srgbClr val="EBEBEB"/>
    </a:custClr>
    <a:custClr name="Color 21">
      <a:srgbClr val="4382C1"/>
    </a:custClr>
    <a:custClr name="Color 22">
      <a:srgbClr val="7AA7D4"/>
    </a:custClr>
    <a:custClr name="Color 23">
      <a:srgbClr val="ADC9E5"/>
    </a:custClr>
    <a:custClr name="Color 24">
      <a:srgbClr val="DCE8F4"/>
    </a:custClr>
    <a:custClr name="Color 31">
      <a:srgbClr val="1A8481"/>
    </a:custClr>
    <a:custClr name="Color 32">
      <a:srgbClr val="4BA0A4"/>
    </a:custClr>
    <a:custClr name="Color 33">
      <a:srgbClr val="90C2BD"/>
    </a:custClr>
    <a:custClr name="Color 34">
      <a:srgbClr val="E1EBEA"/>
    </a:custClr>
    <a:custClr name="Color 41">
      <a:srgbClr val="CE3148"/>
    </a:custClr>
    <a:custClr name="Color 42">
      <a:srgbClr val="DB6677"/>
    </a:custClr>
    <a:custClr name="Color 43">
      <a:srgbClr val="E89EAA"/>
    </a:custClr>
    <a:custClr name="Color 44">
      <a:srgbClr val="F7E0E8"/>
    </a:custClr>
    <a:custClr name="Color 51">
      <a:srgbClr val="B59E49"/>
    </a:custClr>
    <a:custClr name="Color 52">
      <a:srgbClr val="D1B763"/>
    </a:custClr>
    <a:custClr name="Color 53">
      <a:srgbClr val="F2D37F"/>
    </a:custClr>
    <a:custClr name="Color 54">
      <a:srgbClr val="FFF2B2"/>
    </a:custClr>
    <a:custClr name="Color 61">
      <a:srgbClr val="FF6060"/>
    </a:custClr>
    <a:custClr name="Color 62">
      <a:srgbClr val="FF8E8E"/>
    </a:custClr>
    <a:custClr name="Color 63">
      <a:srgbClr val="FFBCBC"/>
    </a:custClr>
    <a:custClr name="Color 64">
      <a:srgbClr val="FFEAEA"/>
    </a:custClr>
  </a:custClrLst>
  <a:extLst>
    <a:ext uri="{05A4C25C-085E-4340-85A3-A5531E510DB2}">
      <thm15:themeFamily xmlns:thm15="http://schemas.microsoft.com/office/thememl/2012/main" name="VSE_PowerPoint_Vorlage.potx" id="{113AC1C9-3FDF-4160-A80A-B1698C819B29}" vid="{90E062AA-7309-4339-9CF5-71521BDE5D89}"/>
    </a:ext>
  </a:extLst>
</a:theme>
</file>

<file path=ppt/theme/theme3.xml><?xml version="1.0" encoding="utf-8"?>
<a:theme xmlns:a="http://schemas.openxmlformats.org/drawingml/2006/main" name="1_VSE ohne Übertitel">
  <a:themeElements>
    <a:clrScheme name="VSE_Farben_2020">
      <a:dk1>
        <a:sysClr val="windowText" lastClr="000000"/>
      </a:dk1>
      <a:lt1>
        <a:sysClr val="window" lastClr="FFFFFF"/>
      </a:lt1>
      <a:dk2>
        <a:srgbClr val="707173"/>
      </a:dk2>
      <a:lt2>
        <a:srgbClr val="E2001A"/>
      </a:lt2>
      <a:accent1>
        <a:srgbClr val="C8D74A"/>
      </a:accent1>
      <a:accent2>
        <a:srgbClr val="F59942"/>
      </a:accent2>
      <a:accent3>
        <a:srgbClr val="56BCD5"/>
      </a:accent3>
      <a:accent4>
        <a:srgbClr val="32AE9C"/>
      </a:accent4>
      <a:accent5>
        <a:srgbClr val="3C6665"/>
      </a:accent5>
      <a:accent6>
        <a:srgbClr val="672E40"/>
      </a:accent6>
      <a:hlink>
        <a:srgbClr val="000000"/>
      </a:hlink>
      <a:folHlink>
        <a:srgbClr val="000000"/>
      </a:folHlink>
    </a:clrScheme>
    <a:fontScheme name="VSE_V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0">
      <a:srgbClr val="707173"/>
    </a:custClr>
    <a:custClr name="Color 1">
      <a:srgbClr val="9B9B9D"/>
    </a:custClr>
    <a:custClr name="Color 2">
      <a:srgbClr val="C6C6C7"/>
    </a:custClr>
    <a:custClr name="Color 5">
      <a:srgbClr val="C8D74A"/>
    </a:custClr>
    <a:custClr name="Color 6">
      <a:srgbClr val="D8E380"/>
    </a:custClr>
    <a:custClr name="Color 7">
      <a:srgbClr val="E9EFB7"/>
    </a:custClr>
    <a:custClr name="Color 10">
      <a:srgbClr val="FFF258"/>
    </a:custClr>
    <a:custClr name="Color 11">
      <a:srgbClr val="FFF68A"/>
    </a:custClr>
    <a:custClr name="Color 12">
      <a:srgbClr val="FFFABC"/>
    </a:custClr>
    <a:custClr name="Color 15">
      <a:srgbClr val="F59942"/>
    </a:custClr>
    <a:custClr name="Color 16">
      <a:srgbClr val="F8B77A"/>
    </a:custClr>
    <a:custClr name="Color 17">
      <a:srgbClr val="FBD6B3"/>
    </a:custClr>
    <a:custClr name="Color 20">
      <a:srgbClr val="56BCD5"/>
    </a:custClr>
    <a:custClr name="Color 21">
      <a:srgbClr val="88D0E2"/>
    </a:custClr>
    <a:custClr name="Color 22">
      <a:srgbClr val="BBE4EE"/>
    </a:custClr>
    <a:custClr name="Color 25">
      <a:srgbClr val="32AE9C"/>
    </a:custClr>
    <a:custClr name="Color 26">
      <a:srgbClr val="6FC6BA"/>
    </a:custClr>
    <a:custClr name="Color 27">
      <a:srgbClr val="ADDFD7"/>
    </a:custClr>
    <a:custClr name="Color 30">
      <a:srgbClr val="3C6665"/>
    </a:custClr>
    <a:custClr name="Color 31">
      <a:srgbClr val="769493"/>
    </a:custClr>
    <a:custClr name="Color 32">
      <a:srgbClr val="B1C2C1"/>
    </a:custClr>
    <a:custClr name="Color 35">
      <a:srgbClr val="672E40"/>
    </a:custClr>
    <a:custClr name="Color 36">
      <a:srgbClr val="946C79"/>
    </a:custClr>
    <a:custClr name="Color 37">
      <a:srgbClr val="C2ABB3"/>
    </a:custClr>
    <a:custClr name="Color 40">
      <a:srgbClr val="34315D"/>
    </a:custClr>
    <a:custClr name="Color 41">
      <a:srgbClr val="716E8D"/>
    </a:custClr>
    <a:custClr name="Color 42">
      <a:srgbClr val="AEADBE"/>
    </a:custClr>
    <a:custClr name="Color 45">
      <a:srgbClr val="000000"/>
    </a:custClr>
    <a:custClr name="Color 46">
      <a:srgbClr val="4C4C4C"/>
    </a:custClr>
    <a:custClr name="Color 47">
      <a:srgbClr val="999999"/>
    </a:custClr>
  </a:custClrLst>
  <a:extLst>
    <a:ext uri="{05A4C25C-085E-4340-85A3-A5531E510DB2}">
      <thm15:themeFamily xmlns:thm15="http://schemas.microsoft.com/office/thememl/2012/main" name="VSE_PowerPoint_Vorlage_2021.potx" id="{EADAC434-F3F0-4B74-B1AE-9F65BFF4FC87}" vid="{FA2991BC-1FF1-4CE2-B11C-9EDD59917786}"/>
    </a:ext>
  </a:extLst>
</a:theme>
</file>

<file path=ppt/theme/theme4.xml><?xml version="1.0" encoding="utf-8"?>
<a:theme xmlns:a="http://schemas.openxmlformats.org/drawingml/2006/main" name="3_VSE ohne Übertitel">
  <a:themeElements>
    <a:clrScheme name="VSE_Farben_2020">
      <a:dk1>
        <a:sysClr val="windowText" lastClr="000000"/>
      </a:dk1>
      <a:lt1>
        <a:sysClr val="window" lastClr="FFFFFF"/>
      </a:lt1>
      <a:dk2>
        <a:srgbClr val="707173"/>
      </a:dk2>
      <a:lt2>
        <a:srgbClr val="E2001A"/>
      </a:lt2>
      <a:accent1>
        <a:srgbClr val="C8D74A"/>
      </a:accent1>
      <a:accent2>
        <a:srgbClr val="F59942"/>
      </a:accent2>
      <a:accent3>
        <a:srgbClr val="56BCD5"/>
      </a:accent3>
      <a:accent4>
        <a:srgbClr val="32AE9C"/>
      </a:accent4>
      <a:accent5>
        <a:srgbClr val="3C6665"/>
      </a:accent5>
      <a:accent6>
        <a:srgbClr val="672E40"/>
      </a:accent6>
      <a:hlink>
        <a:srgbClr val="000000"/>
      </a:hlink>
      <a:folHlink>
        <a:srgbClr val="000000"/>
      </a:folHlink>
    </a:clrScheme>
    <a:fontScheme name="VSE_V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0">
      <a:srgbClr val="707173"/>
    </a:custClr>
    <a:custClr name="Color 1">
      <a:srgbClr val="9B9B9D"/>
    </a:custClr>
    <a:custClr name="Color 2">
      <a:srgbClr val="C6C6C7"/>
    </a:custClr>
    <a:custClr name="Color 5">
      <a:srgbClr val="C8D74A"/>
    </a:custClr>
    <a:custClr name="Color 6">
      <a:srgbClr val="D8E380"/>
    </a:custClr>
    <a:custClr name="Color 7">
      <a:srgbClr val="E9EFB7"/>
    </a:custClr>
    <a:custClr name="Color 10">
      <a:srgbClr val="FFF258"/>
    </a:custClr>
    <a:custClr name="Color 11">
      <a:srgbClr val="FFF68A"/>
    </a:custClr>
    <a:custClr name="Color 12">
      <a:srgbClr val="FFFABC"/>
    </a:custClr>
    <a:custClr name="Color 15">
      <a:srgbClr val="F59942"/>
    </a:custClr>
    <a:custClr name="Color 16">
      <a:srgbClr val="F8B77A"/>
    </a:custClr>
    <a:custClr name="Color 17">
      <a:srgbClr val="FBD6B3"/>
    </a:custClr>
    <a:custClr name="Color 20">
      <a:srgbClr val="56BCD5"/>
    </a:custClr>
    <a:custClr name="Color 21">
      <a:srgbClr val="88D0E2"/>
    </a:custClr>
    <a:custClr name="Color 22">
      <a:srgbClr val="BBE4EE"/>
    </a:custClr>
    <a:custClr name="Color 25">
      <a:srgbClr val="32AE9C"/>
    </a:custClr>
    <a:custClr name="Color 26">
      <a:srgbClr val="6FC6BA"/>
    </a:custClr>
    <a:custClr name="Color 27">
      <a:srgbClr val="ADDFD7"/>
    </a:custClr>
    <a:custClr name="Color 30">
      <a:srgbClr val="3C6665"/>
    </a:custClr>
    <a:custClr name="Color 31">
      <a:srgbClr val="769493"/>
    </a:custClr>
    <a:custClr name="Color 32">
      <a:srgbClr val="B1C2C1"/>
    </a:custClr>
    <a:custClr name="Color 35">
      <a:srgbClr val="672E40"/>
    </a:custClr>
    <a:custClr name="Color 36">
      <a:srgbClr val="946C79"/>
    </a:custClr>
    <a:custClr name="Color 37">
      <a:srgbClr val="C2ABB3"/>
    </a:custClr>
    <a:custClr name="Color 40">
      <a:srgbClr val="34315D"/>
    </a:custClr>
    <a:custClr name="Color 41">
      <a:srgbClr val="716E8D"/>
    </a:custClr>
    <a:custClr name="Color 42">
      <a:srgbClr val="AEADBE"/>
    </a:custClr>
    <a:custClr name="Color 45">
      <a:srgbClr val="000000"/>
    </a:custClr>
    <a:custClr name="Color 46">
      <a:srgbClr val="4C4C4C"/>
    </a:custClr>
    <a:custClr name="Color 47">
      <a:srgbClr val="999999"/>
    </a:custClr>
  </a:custClrLst>
  <a:extLst>
    <a:ext uri="{05A4C25C-085E-4340-85A3-A5531E510DB2}">
      <thm15:themeFamily xmlns:thm15="http://schemas.microsoft.com/office/thememl/2012/main" name="Folienbibliothek VSE" id="{456BB1A8-6272-413E-9456-62A63698BAD6}" vid="{00002A3F-8FCD-43D3-9FB8-F32FAE9E7247}"/>
    </a:ext>
  </a:extLst>
</a:theme>
</file>

<file path=ppt/theme/theme5.xml><?xml version="1.0" encoding="utf-8"?>
<a:theme xmlns:a="http://schemas.openxmlformats.org/drawingml/2006/main" name="2_VSE ohne Übertitel">
  <a:themeElements>
    <a:clrScheme name="VSE_Farben_2020">
      <a:dk1>
        <a:sysClr val="windowText" lastClr="000000"/>
      </a:dk1>
      <a:lt1>
        <a:sysClr val="window" lastClr="FFFFFF"/>
      </a:lt1>
      <a:dk2>
        <a:srgbClr val="707173"/>
      </a:dk2>
      <a:lt2>
        <a:srgbClr val="E2001A"/>
      </a:lt2>
      <a:accent1>
        <a:srgbClr val="C8D74A"/>
      </a:accent1>
      <a:accent2>
        <a:srgbClr val="F59942"/>
      </a:accent2>
      <a:accent3>
        <a:srgbClr val="56BCD5"/>
      </a:accent3>
      <a:accent4>
        <a:srgbClr val="32AE9C"/>
      </a:accent4>
      <a:accent5>
        <a:srgbClr val="3C6665"/>
      </a:accent5>
      <a:accent6>
        <a:srgbClr val="672E40"/>
      </a:accent6>
      <a:hlink>
        <a:srgbClr val="000000"/>
      </a:hlink>
      <a:folHlink>
        <a:srgbClr val="000000"/>
      </a:folHlink>
    </a:clrScheme>
    <a:fontScheme name="VSE_V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0">
      <a:srgbClr val="707173"/>
    </a:custClr>
    <a:custClr name="Color 1">
      <a:srgbClr val="9B9B9D"/>
    </a:custClr>
    <a:custClr name="Color 2">
      <a:srgbClr val="C6C6C7"/>
    </a:custClr>
    <a:custClr name="Color 5">
      <a:srgbClr val="C8D74A"/>
    </a:custClr>
    <a:custClr name="Color 6">
      <a:srgbClr val="D8E380"/>
    </a:custClr>
    <a:custClr name="Color 7">
      <a:srgbClr val="E9EFB7"/>
    </a:custClr>
    <a:custClr name="Color 10">
      <a:srgbClr val="FFF258"/>
    </a:custClr>
    <a:custClr name="Color 11">
      <a:srgbClr val="FFF68A"/>
    </a:custClr>
    <a:custClr name="Color 12">
      <a:srgbClr val="FFFABC"/>
    </a:custClr>
    <a:custClr name="Color 15">
      <a:srgbClr val="F59942"/>
    </a:custClr>
    <a:custClr name="Color 16">
      <a:srgbClr val="F8B77A"/>
    </a:custClr>
    <a:custClr name="Color 17">
      <a:srgbClr val="FBD6B3"/>
    </a:custClr>
    <a:custClr name="Color 20">
      <a:srgbClr val="56BCD5"/>
    </a:custClr>
    <a:custClr name="Color 21">
      <a:srgbClr val="88D0E2"/>
    </a:custClr>
    <a:custClr name="Color 22">
      <a:srgbClr val="BBE4EE"/>
    </a:custClr>
    <a:custClr name="Color 25">
      <a:srgbClr val="32AE9C"/>
    </a:custClr>
    <a:custClr name="Color 26">
      <a:srgbClr val="6FC6BA"/>
    </a:custClr>
    <a:custClr name="Color 27">
      <a:srgbClr val="ADDFD7"/>
    </a:custClr>
    <a:custClr name="Color 30">
      <a:srgbClr val="3C6665"/>
    </a:custClr>
    <a:custClr name="Color 31">
      <a:srgbClr val="769493"/>
    </a:custClr>
    <a:custClr name="Color 32">
      <a:srgbClr val="B1C2C1"/>
    </a:custClr>
    <a:custClr name="Color 35">
      <a:srgbClr val="672E40"/>
    </a:custClr>
    <a:custClr name="Color 36">
      <a:srgbClr val="946C79"/>
    </a:custClr>
    <a:custClr name="Color 37">
      <a:srgbClr val="C2ABB3"/>
    </a:custClr>
    <a:custClr name="Color 40">
      <a:srgbClr val="34315D"/>
    </a:custClr>
    <a:custClr name="Color 41">
      <a:srgbClr val="716E8D"/>
    </a:custClr>
    <a:custClr name="Color 42">
      <a:srgbClr val="AEADBE"/>
    </a:custClr>
    <a:custClr name="Color 45">
      <a:srgbClr val="000000"/>
    </a:custClr>
    <a:custClr name="Color 46">
      <a:srgbClr val="4C4C4C"/>
    </a:custClr>
    <a:custClr name="Color 47">
      <a:srgbClr val="999999"/>
    </a:custClr>
  </a:custClrLst>
  <a:extLst>
    <a:ext uri="{05A4C25C-085E-4340-85A3-A5531E510DB2}">
      <thm15:themeFamily xmlns:thm15="http://schemas.microsoft.com/office/thememl/2012/main" name="Folienbibliothek VSE_2021_v4  -  Schreibgeschützt" id="{A2D266B8-A995-415C-96DA-561E1AB134AE}" vid="{23171E38-76BF-48C8-AF1E-345BD55F93E8}"/>
    </a:ext>
  </a:extLst>
</a:theme>
</file>

<file path=ppt/theme/theme6.xml><?xml version="1.0" encoding="utf-8"?>
<a:theme xmlns:a="http://schemas.openxmlformats.org/drawingml/2006/main" name="1_VSE ohne Übertitel">
  <a:themeElements>
    <a:clrScheme name="VSE_Farben_2020">
      <a:dk1>
        <a:sysClr val="windowText" lastClr="000000"/>
      </a:dk1>
      <a:lt1>
        <a:sysClr val="window" lastClr="FFFFFF"/>
      </a:lt1>
      <a:dk2>
        <a:srgbClr val="707173"/>
      </a:dk2>
      <a:lt2>
        <a:srgbClr val="E2001A"/>
      </a:lt2>
      <a:accent1>
        <a:srgbClr val="C8D74A"/>
      </a:accent1>
      <a:accent2>
        <a:srgbClr val="F59942"/>
      </a:accent2>
      <a:accent3>
        <a:srgbClr val="56BCD5"/>
      </a:accent3>
      <a:accent4>
        <a:srgbClr val="32AE9C"/>
      </a:accent4>
      <a:accent5>
        <a:srgbClr val="3C6665"/>
      </a:accent5>
      <a:accent6>
        <a:srgbClr val="672E40"/>
      </a:accent6>
      <a:hlink>
        <a:srgbClr val="000000"/>
      </a:hlink>
      <a:folHlink>
        <a:srgbClr val="000000"/>
      </a:folHlink>
    </a:clrScheme>
    <a:fontScheme name="VSE_V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0">
      <a:srgbClr val="707173"/>
    </a:custClr>
    <a:custClr name="Color 1">
      <a:srgbClr val="9B9B9D"/>
    </a:custClr>
    <a:custClr name="Color 2">
      <a:srgbClr val="C6C6C7"/>
    </a:custClr>
    <a:custClr name="Color 5">
      <a:srgbClr val="C8D74A"/>
    </a:custClr>
    <a:custClr name="Color 6">
      <a:srgbClr val="D8E380"/>
    </a:custClr>
    <a:custClr name="Color 7">
      <a:srgbClr val="E9EFB7"/>
    </a:custClr>
    <a:custClr name="Color 10">
      <a:srgbClr val="FFF258"/>
    </a:custClr>
    <a:custClr name="Color 11">
      <a:srgbClr val="FFF68A"/>
    </a:custClr>
    <a:custClr name="Color 12">
      <a:srgbClr val="FFFABC"/>
    </a:custClr>
    <a:custClr name="Color 15">
      <a:srgbClr val="F59942"/>
    </a:custClr>
    <a:custClr name="Color 16">
      <a:srgbClr val="F8B77A"/>
    </a:custClr>
    <a:custClr name="Color 17">
      <a:srgbClr val="FBD6B3"/>
    </a:custClr>
    <a:custClr name="Color 20">
      <a:srgbClr val="56BCD5"/>
    </a:custClr>
    <a:custClr name="Color 21">
      <a:srgbClr val="88D0E2"/>
    </a:custClr>
    <a:custClr name="Color 22">
      <a:srgbClr val="BBE4EE"/>
    </a:custClr>
    <a:custClr name="Color 25">
      <a:srgbClr val="32AE9C"/>
    </a:custClr>
    <a:custClr name="Color 26">
      <a:srgbClr val="6FC6BA"/>
    </a:custClr>
    <a:custClr name="Color 27">
      <a:srgbClr val="ADDFD7"/>
    </a:custClr>
    <a:custClr name="Color 30">
      <a:srgbClr val="3C6665"/>
    </a:custClr>
    <a:custClr name="Color 31">
      <a:srgbClr val="769493"/>
    </a:custClr>
    <a:custClr name="Color 32">
      <a:srgbClr val="B1C2C1"/>
    </a:custClr>
    <a:custClr name="Color 35">
      <a:srgbClr val="672E40"/>
    </a:custClr>
    <a:custClr name="Color 36">
      <a:srgbClr val="946C79"/>
    </a:custClr>
    <a:custClr name="Color 37">
      <a:srgbClr val="C2ABB3"/>
    </a:custClr>
    <a:custClr name="Color 40">
      <a:srgbClr val="34315D"/>
    </a:custClr>
    <a:custClr name="Color 41">
      <a:srgbClr val="716E8D"/>
    </a:custClr>
    <a:custClr name="Color 42">
      <a:srgbClr val="AEADBE"/>
    </a:custClr>
    <a:custClr name="Color 45">
      <a:srgbClr val="000000"/>
    </a:custClr>
    <a:custClr name="Color 46">
      <a:srgbClr val="4C4C4C"/>
    </a:custClr>
    <a:custClr name="Color 47">
      <a:srgbClr val="999999"/>
    </a:custClr>
  </a:custClrLst>
  <a:extLst>
    <a:ext uri="{05A4C25C-085E-4340-85A3-A5531E510DB2}">
      <thm15:themeFamily xmlns:thm15="http://schemas.microsoft.com/office/thememl/2012/main" name="VSE_PowerPoint_Vorlage_2021.potx" id="{EADAC434-F3F0-4B74-B1AE-9F65BFF4FC87}" vid="{FA2991BC-1FF1-4CE2-B11C-9EDD59917786}"/>
    </a:ext>
  </a:extLst>
</a:theme>
</file>

<file path=ppt/theme/theme7.xml><?xml version="1.0" encoding="utf-8"?>
<a:theme xmlns:a="http://schemas.openxmlformats.org/drawingml/2006/main" name="Primeo">
  <a:themeElements>
    <a:clrScheme name="Benutzerdefiniert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BBF0"/>
      </a:accent1>
      <a:accent2>
        <a:srgbClr val="84DDF7"/>
      </a:accent2>
      <a:accent3>
        <a:srgbClr val="00644B"/>
      </a:accent3>
      <a:accent4>
        <a:srgbClr val="7FB1A5"/>
      </a:accent4>
      <a:accent5>
        <a:srgbClr val="991753"/>
      </a:accent5>
      <a:accent6>
        <a:srgbClr val="D25F82"/>
      </a:accent6>
      <a:hlink>
        <a:srgbClr val="0000FF"/>
      </a:hlink>
      <a:folHlink>
        <a:srgbClr val="800080"/>
      </a:folHlink>
    </a:clrScheme>
    <a:fontScheme name="Benutzerdefiniert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78dccd-0fb0-4e44-b347-1ba4690c54fe">
      <UserInfo>
        <DisplayName>Frank Michael</DisplayName>
        <AccountId>19</AccountId>
        <AccountType/>
      </UserInfo>
    </SharedWithUsers>
    <TaxCatchAll xmlns="c078dccd-0fb0-4e44-b347-1ba4690c54fe" xsi:nil="true"/>
    <lcf76f155ced4ddcb4097134ff3c332f xmlns="81ad5f2a-9398-4383-985a-5772a2f7e25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DesignTheme>Primeo.thmx</DesignTheme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2AF9F35E9A1F4486EC9C0DB32353A8" ma:contentTypeVersion="17" ma:contentTypeDescription="Ein neues Dokument erstellen." ma:contentTypeScope="" ma:versionID="f6005edf97401e587961b0aa485534bc">
  <xsd:schema xmlns:xsd="http://www.w3.org/2001/XMLSchema" xmlns:xs="http://www.w3.org/2001/XMLSchema" xmlns:p="http://schemas.microsoft.com/office/2006/metadata/properties" xmlns:ns2="81ad5f2a-9398-4383-985a-5772a2f7e258" xmlns:ns3="c078dccd-0fb0-4e44-b347-1ba4690c54fe" targetNamespace="http://schemas.microsoft.com/office/2006/metadata/properties" ma:root="true" ma:fieldsID="bb71307711aa8d63f01fd0d3285cb42c" ns2:_="" ns3:_="">
    <xsd:import namespace="81ad5f2a-9398-4383-985a-5772a2f7e258"/>
    <xsd:import namespace="c078dccd-0fb0-4e44-b347-1ba4690c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d5f2a-9398-4383-985a-5772a2f7e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3a665c18-619d-423b-beb0-5e81b26262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8dccd-0fb0-4e44-b347-1ba4690c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68d10c-cf64-4640-b6a4-1de19da004f3}" ma:internalName="TaxCatchAll" ma:showField="CatchAllData" ma:web="c078dccd-0fb0-4e44-b347-1ba4690c54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926DA1-4706-4EA8-9E9B-32FC9B5BC4F8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1ad5f2a-9398-4383-985a-5772a2f7e258"/>
    <ds:schemaRef ds:uri="http://schemas.microsoft.com/office/2006/documentManagement/types"/>
    <ds:schemaRef ds:uri="http://purl.org/dc/elements/1.1/"/>
    <ds:schemaRef ds:uri="c078dccd-0fb0-4e44-b347-1ba4690c54f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467381-2180-46F5-A4F7-35715379EE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3E91EC-1FB0-40EF-8884-C85C69D95B9A}">
  <ds:schemaRefs/>
</ds:datastoreItem>
</file>

<file path=customXml/itemProps4.xml><?xml version="1.0" encoding="utf-8"?>
<ds:datastoreItem xmlns:ds="http://schemas.openxmlformats.org/officeDocument/2006/customXml" ds:itemID="{18E677D8-34B7-4D1C-9DD3-8476117A02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ad5f2a-9398-4383-985a-5772a2f7e258"/>
    <ds:schemaRef ds:uri="c078dccd-0fb0-4e44-b347-1ba4690c54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VSE_PowerPoint_Vorlage</Template>
  <TotalTime>0</TotalTime>
  <Words>1801</Words>
  <Application>Microsoft Office PowerPoint</Application>
  <PresentationFormat>Breitbild</PresentationFormat>
  <Paragraphs>598</Paragraphs>
  <Slides>21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7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9" baseType="lpstr">
      <vt:lpstr>Alwyn</vt:lpstr>
      <vt:lpstr>Arial</vt:lpstr>
      <vt:lpstr>Arial Narrow</vt:lpstr>
      <vt:lpstr>Calibri</vt:lpstr>
      <vt:lpstr>Calibri Light</vt:lpstr>
      <vt:lpstr>Symbol</vt:lpstr>
      <vt:lpstr>Times New Roman</vt:lpstr>
      <vt:lpstr>Verdana</vt:lpstr>
      <vt:lpstr>Wingdings</vt:lpstr>
      <vt:lpstr>Wingdings 3</vt:lpstr>
      <vt:lpstr>Benutzerdefiniertes Design</vt:lpstr>
      <vt:lpstr>VSE mit Übertitel</vt:lpstr>
      <vt:lpstr>1_VSE ohne Übertitel</vt:lpstr>
      <vt:lpstr>3_VSE ohne Übertitel</vt:lpstr>
      <vt:lpstr>2_VSE ohne Übertitel</vt:lpstr>
      <vt:lpstr>1_VSE ohne Übertitel</vt:lpstr>
      <vt:lpstr>Primeo</vt:lpstr>
      <vt:lpstr>think-cell Folie</vt:lpstr>
      <vt:lpstr>Versorgungssicherheit Strom &amp; Gas</vt:lpstr>
      <vt:lpstr>Was ist OSTRAL?</vt:lpstr>
      <vt:lpstr>So ist OSTRAL für die Vorbereitungs- und Bewirtschaftungsphase organisiert</vt:lpstr>
      <vt:lpstr>OSTRAL handelt nach den Bestimmungen der Bewirtschaftungs-verordnungen Elektrizität</vt:lpstr>
      <vt:lpstr>OSTRAL ist in 4 Regionen gegliedert mit einer strukturierten Regionenorganisation</vt:lpstr>
      <vt:lpstr>Die OSTRAL ist schon lange als Krisenorganisation tätig </vt:lpstr>
      <vt:lpstr>Was ist eine Strommangellage? Und was nicht?</vt:lpstr>
      <vt:lpstr>Eine Strommangellage bedeutet ein Ungleichgewicht von Angebot und Nachfrage über einen längeren Zeitraum</vt:lpstr>
      <vt:lpstr>Was ist eine Strommangellage?</vt:lpstr>
      <vt:lpstr>Welche Faktoren können zu einer Strommangellage führen?</vt:lpstr>
      <vt:lpstr>Grosses Eintretensrisiko, enorme Konsequenzen</vt:lpstr>
      <vt:lpstr>Was passiert im Fall einer Strommangellage?</vt:lpstr>
      <vt:lpstr>Von der Überwachung bis zum Krisenfall – Bereitschaftsgrade</vt:lpstr>
      <vt:lpstr>Wenn der Strom knapp wird, kann der Bundesrat verschiedene Massnahmen anordnen</vt:lpstr>
      <vt:lpstr>Für die Verbrauchslenkung in Bereitschaftsgrad 4 kann der Bundesrat je nach Schwere der Mangellage verschiedene Massnahmen verfügen  </vt:lpstr>
      <vt:lpstr>Verbrauchslenkung hat grosses Potenzial und kann Netzabschaltungen verhindern </vt:lpstr>
      <vt:lpstr>Beispiel Netzabschaltung mit einem Voll-Versorgungs-Zeitfenster über Mittag </vt:lpstr>
      <vt:lpstr>Strommangellage eingebettet in vor- und nachgelagerte Zustände </vt:lpstr>
      <vt:lpstr>Rückblick / Ausblick (meine persönliche Einschätzung)</vt:lpstr>
      <vt:lpstr>PowerPoint-Präsentation</vt:lpstr>
      <vt:lpstr>In aller Kürze</vt:lpstr>
    </vt:vector>
  </TitlesOfParts>
  <Company>VSE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Weidmann Susanne</dc:creator>
  <cp:keywords>VSE Vorlagen V6</cp:keywords>
  <cp:lastModifiedBy>Schneider Olivier</cp:lastModifiedBy>
  <cp:revision>28</cp:revision>
  <cp:lastPrinted>2021-05-20T11:34:14Z</cp:lastPrinted>
  <dcterms:created xsi:type="dcterms:W3CDTF">2018-07-18T08:34:10Z</dcterms:created>
  <dcterms:modified xsi:type="dcterms:W3CDTF">2023-11-01T07:43:06Z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0x0101008B2AF9F35E9A1F4486EC9C0DB32353A8</vt:lpwstr>
  </property>
  <property fmtid="{D5CDD505-2E9C-101B-9397-08002B2CF9AE}" pid="3" name="MediaServiceImageTags">
    <vt:lpwstr/>
  </property>
</Properties>
</file>