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  <p:sldMasterId id="2147483680" r:id="rId5"/>
  </p:sldMasterIdLst>
  <p:notesMasterIdLst>
    <p:notesMasterId r:id="rId12"/>
  </p:notesMasterIdLst>
  <p:handoutMasterIdLst>
    <p:handoutMasterId r:id="rId13"/>
  </p:handoutMasterIdLst>
  <p:sldIdLst>
    <p:sldId id="281" r:id="rId6"/>
    <p:sldId id="284" r:id="rId7"/>
    <p:sldId id="282" r:id="rId8"/>
    <p:sldId id="319" r:id="rId9"/>
    <p:sldId id="320" r:id="rId10"/>
    <p:sldId id="291" r:id="rId11"/>
  </p:sldIdLst>
  <p:sldSz cx="12192000" cy="6858000"/>
  <p:notesSz cx="6858000" cy="9144000"/>
  <p:embeddedFontLst>
    <p:embeddedFont>
      <p:font typeface="Arial Nova" panose="020B0504020202020204" pitchFamily="34" charset="0"/>
      <p:regular r:id="rId14"/>
      <p:bold r:id="rId15"/>
      <p:italic r:id="rId16"/>
      <p:boldItalic r:id="rId17"/>
    </p:embeddedFont>
    <p:embeddedFont>
      <p:font typeface="Arial Nova Light" panose="020B0304020202020204" pitchFamily="34" charset="0"/>
      <p:regular r:id="rId18"/>
      <p: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6405" autoAdjust="0"/>
  </p:normalViewPr>
  <p:slideViewPr>
    <p:cSldViewPr showGuides="1">
      <p:cViewPr varScale="1">
        <p:scale>
          <a:sx n="127" d="100"/>
          <a:sy n="127" d="100"/>
        </p:scale>
        <p:origin x="6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50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31.10.23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31.10.23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aeebasel.ch/d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4F203E-F535-EF40-B889-D735716AD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983" y="6351830"/>
            <a:ext cx="1513384" cy="162000"/>
          </a:xfrm>
        </p:spPr>
        <p:txBody>
          <a:bodyPr/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fld id="{0DE4A5A3-0706-410C-AE17-480D48BFD32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103" y="2996952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6E0721-43F0-46E5-896D-C368B41B693C}"/>
              </a:ext>
            </a:extLst>
          </p:cNvPr>
          <p:cNvSpPr txBox="1"/>
          <p:nvPr userDrawn="1"/>
        </p:nvSpPr>
        <p:spPr>
          <a:xfrm>
            <a:off x="382148" y="6351830"/>
            <a:ext cx="961324" cy="1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b="1" dirty="0">
                <a:solidFill>
                  <a:schemeClr val="accent1"/>
                </a:solidFill>
                <a:latin typeface="+mj-lt"/>
              </a:rPr>
              <a:t>© </a:t>
            </a:r>
            <a:r>
              <a:rPr lang="de-CH" sz="1050" b="1" dirty="0" err="1">
                <a:solidFill>
                  <a:schemeClr val="accent1"/>
                </a:solidFill>
                <a:latin typeface="+mj-lt"/>
              </a:rPr>
              <a:t>aeesuisse</a:t>
            </a:r>
            <a:endParaRPr lang="de-CH" sz="105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1BB7E0D-0CB7-D249-AFCA-0D7842B9D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888"/>
            <a:ext cx="2263552" cy="10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492" y="1144587"/>
            <a:ext cx="9145016" cy="5461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3492" y="2284263"/>
            <a:ext cx="2664000" cy="279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A4D5E6-A64C-48E1-8561-0C422E84FF61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BA0C32B-2DDB-4894-8EF7-93BA07D0DD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3608" y="2284263"/>
            <a:ext cx="2286000" cy="248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DBEB2977-AE49-4B65-84E1-389BDB6C6A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8954" y="3414224"/>
            <a:ext cx="3042000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929708A-CFEC-4BA9-9E17-72FB098D26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3492" y="5195989"/>
            <a:ext cx="2664000" cy="51742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de-CH" noProof="0"/>
              <a:t>Beschriftung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B3DDF8BA-CF65-4E92-9BD7-2E78F74B86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8954" y="5702682"/>
            <a:ext cx="3042000" cy="51742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de-CH" noProof="0"/>
              <a:t>Beschriftung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864C013C-7754-4BED-B39A-25E18FD849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3608" y="4872029"/>
            <a:ext cx="2286000" cy="51742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de-CH" noProof="0"/>
              <a:t>Beschriftung</a:t>
            </a:r>
          </a:p>
        </p:txBody>
      </p:sp>
    </p:spTree>
    <p:extLst>
      <p:ext uri="{BB962C8B-B14F-4D97-AF65-F5344CB8AC3E}">
        <p14:creationId xmlns:p14="http://schemas.microsoft.com/office/powerpoint/2010/main" val="5741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45F256E0-37EC-467E-AF02-98E62369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0FC3C217-BAAA-404C-BCD8-493F8943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032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492" y="1262358"/>
            <a:ext cx="9145016" cy="3966842"/>
          </a:xfrm>
        </p:spPr>
        <p:txBody>
          <a:bodyPr/>
          <a:lstStyle>
            <a:lvl1pPr>
              <a:lnSpc>
                <a:spcPct val="107000"/>
              </a:lnSpc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64EF2-C7A2-4D22-BB33-259841996D1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D43C43-CA08-4313-8C07-9728B9770EA7}"/>
              </a:ext>
            </a:extLst>
          </p:cNvPr>
          <p:cNvSpPr txBox="1"/>
          <p:nvPr userDrawn="1"/>
        </p:nvSpPr>
        <p:spPr>
          <a:xfrm>
            <a:off x="382149" y="6381328"/>
            <a:ext cx="6480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5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85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9BE85FF-6CA0-4A0C-BE53-18D1F350B108}"/>
              </a:ext>
            </a:extLst>
          </p:cNvPr>
          <p:cNvCxnSpPr/>
          <p:nvPr userDrawn="1"/>
        </p:nvCxnSpPr>
        <p:spPr>
          <a:xfrm>
            <a:off x="379344" y="6334104"/>
            <a:ext cx="114277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73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7197" y="1435333"/>
            <a:ext cx="9145016" cy="3377652"/>
          </a:xfrm>
        </p:spPr>
        <p:txBody>
          <a:bodyPr anchor="ctr"/>
          <a:lstStyle>
            <a:lvl1pPr algn="ctr">
              <a:lnSpc>
                <a:spcPct val="89000"/>
              </a:lnSpc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70837-1C58-4A84-9FD0-60575111FA84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5FDFE01-EE6F-4FC3-B1E7-72420CBC0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197" y="5101182"/>
            <a:ext cx="9137606" cy="380045"/>
          </a:xfrm>
        </p:spPr>
        <p:txBody>
          <a:bodyPr/>
          <a:lstStyle>
            <a:lvl1pPr algn="ctr">
              <a:defRPr sz="115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/>
              <a:t>Autor hinzufügen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16AC17-8C9C-47CB-9DF2-A871FB9DE8DD}"/>
              </a:ext>
            </a:extLst>
          </p:cNvPr>
          <p:cNvSpPr txBox="1"/>
          <p:nvPr userDrawn="1"/>
        </p:nvSpPr>
        <p:spPr>
          <a:xfrm>
            <a:off x="382149" y="6381328"/>
            <a:ext cx="6480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5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85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E248211-4B8B-4E60-85FC-A48F13EB846C}"/>
              </a:ext>
            </a:extLst>
          </p:cNvPr>
          <p:cNvCxnSpPr/>
          <p:nvPr userDrawn="1"/>
        </p:nvCxnSpPr>
        <p:spPr>
          <a:xfrm>
            <a:off x="379344" y="6334104"/>
            <a:ext cx="11427702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2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59A5BCE-31B2-4529-8E67-87D7BDAAF26A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B38C860-A52A-4A51-AB08-28D6550B27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074FAF-7AB1-4F0B-AF40-A3F3A6EADED0}"/>
              </a:ext>
            </a:extLst>
          </p:cNvPr>
          <p:cNvSpPr txBox="1"/>
          <p:nvPr userDrawn="1"/>
        </p:nvSpPr>
        <p:spPr>
          <a:xfrm>
            <a:off x="3575720" y="2598003"/>
            <a:ext cx="9145016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br>
              <a:rPr lang="de-DE" sz="54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</a:br>
            <a:r>
              <a:rPr lang="de-DE" sz="54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2"/>
              </a:rPr>
              <a:t>aeebasel.ch</a:t>
            </a:r>
            <a:endParaRPr lang="de-DE" sz="5400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60165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CA12-B03A-4975-97B9-1E0D943D6B2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510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DDF8-9181-478F-9B9C-40AB4857FDF6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4F203E-F535-EF40-B889-D735716AD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983" y="6351830"/>
            <a:ext cx="1513384" cy="162000"/>
          </a:xfrm>
        </p:spPr>
        <p:txBody>
          <a:bodyPr/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fld id="{0DE4A5A3-0706-410C-AE17-480D48BFD32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103" y="2996952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6E0721-43F0-46E5-896D-C368B41B693C}"/>
              </a:ext>
            </a:extLst>
          </p:cNvPr>
          <p:cNvSpPr txBox="1"/>
          <p:nvPr userDrawn="1"/>
        </p:nvSpPr>
        <p:spPr>
          <a:xfrm>
            <a:off x="382148" y="6351830"/>
            <a:ext cx="961324" cy="1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b="1" dirty="0">
                <a:solidFill>
                  <a:schemeClr val="accent1"/>
                </a:solidFill>
                <a:latin typeface="+mj-lt"/>
              </a:rPr>
              <a:t>© </a:t>
            </a:r>
            <a:r>
              <a:rPr lang="de-CH" sz="1050" b="1" dirty="0" err="1">
                <a:solidFill>
                  <a:schemeClr val="accent1"/>
                </a:solidFill>
                <a:latin typeface="+mj-lt"/>
              </a:rPr>
              <a:t>aeesuisse</a:t>
            </a:r>
            <a:endParaRPr lang="de-CH" sz="105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550CD08-A0AE-B345-BE17-FF0F02B1C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5F870C3-CE71-EFD5-5EF1-207D9FDD29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992313" cy="4581525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0CFAEDCE-A7F7-4A9B-109E-EC34B0F3F1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07568" y="1"/>
            <a:ext cx="4968552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598FCD54-A1D7-02D4-09BC-0B233A48C2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9022" y="1340768"/>
            <a:ext cx="4992978" cy="3429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40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Bild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7B57B2D5-9B7C-3F40-B386-A3BFCC14B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731082B-E6E7-F9A4-2055-230314779448}"/>
              </a:ext>
            </a:extLst>
          </p:cNvPr>
          <p:cNvSpPr/>
          <p:nvPr userDrawn="1"/>
        </p:nvSpPr>
        <p:spPr>
          <a:xfrm>
            <a:off x="263352" y="6309332"/>
            <a:ext cx="11593288" cy="36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983" y="6351830"/>
            <a:ext cx="1513384" cy="162000"/>
          </a:xfrm>
        </p:spPr>
        <p:txBody>
          <a:bodyPr/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fld id="{0DE4A5A3-0706-410C-AE17-480D48BFD32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103" y="2996952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6E0721-43F0-46E5-896D-C368B41B693C}"/>
              </a:ext>
            </a:extLst>
          </p:cNvPr>
          <p:cNvSpPr txBox="1"/>
          <p:nvPr userDrawn="1"/>
        </p:nvSpPr>
        <p:spPr>
          <a:xfrm>
            <a:off x="263352" y="6351830"/>
            <a:ext cx="961324" cy="1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b="1" dirty="0">
                <a:solidFill>
                  <a:schemeClr val="accent1"/>
                </a:solidFill>
                <a:latin typeface="+mj-lt"/>
              </a:rPr>
              <a:t>© </a:t>
            </a:r>
            <a:r>
              <a:rPr lang="de-CH" sz="1050" b="1" dirty="0" err="1">
                <a:solidFill>
                  <a:schemeClr val="accent1"/>
                </a:solidFill>
                <a:latin typeface="+mj-lt"/>
              </a:rPr>
              <a:t>aeesuisse</a:t>
            </a:r>
            <a:endParaRPr lang="de-CH" sz="105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2796AC-8820-B642-8019-F4CF87F28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EDDC51B4-2CF0-E47D-8B44-E9AFBD6EE4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63552" cy="458152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5FA2E44-A110-03C5-E820-62BB15CAB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07568" y="1"/>
            <a:ext cx="4901061" cy="34290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274B8D40-BD87-1BED-2C47-953D951121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08629" y="1268760"/>
            <a:ext cx="5083371" cy="331276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8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 mit Bild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731082B-E6E7-F9A4-2055-230314779448}"/>
              </a:ext>
            </a:extLst>
          </p:cNvPr>
          <p:cNvSpPr/>
          <p:nvPr userDrawn="1"/>
        </p:nvSpPr>
        <p:spPr>
          <a:xfrm>
            <a:off x="263352" y="6309332"/>
            <a:ext cx="11593288" cy="36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983" y="6351830"/>
            <a:ext cx="1513384" cy="162000"/>
          </a:xfrm>
        </p:spPr>
        <p:txBody>
          <a:bodyPr/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fld id="{0DE4A5A3-0706-410C-AE17-480D48BFD32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103" y="2996952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6E0721-43F0-46E5-896D-C368B41B693C}"/>
              </a:ext>
            </a:extLst>
          </p:cNvPr>
          <p:cNvSpPr txBox="1"/>
          <p:nvPr userDrawn="1"/>
        </p:nvSpPr>
        <p:spPr>
          <a:xfrm>
            <a:off x="263352" y="6351830"/>
            <a:ext cx="961324" cy="1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b="1" dirty="0">
                <a:solidFill>
                  <a:schemeClr val="accent1"/>
                </a:solidFill>
                <a:latin typeface="+mj-lt"/>
              </a:rPr>
              <a:t>© </a:t>
            </a:r>
            <a:r>
              <a:rPr lang="de-CH" sz="1050" b="1" dirty="0" err="1">
                <a:solidFill>
                  <a:schemeClr val="accent1"/>
                </a:solidFill>
                <a:latin typeface="+mj-lt"/>
              </a:rPr>
              <a:t>aeesuisse</a:t>
            </a:r>
            <a:endParaRPr lang="de-CH" sz="105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2796AC-8820-B642-8019-F4CF87F28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8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Bild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24CA065-BAF6-4E88-A53A-5C925E571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983" y="6351830"/>
            <a:ext cx="1513384" cy="162000"/>
          </a:xfrm>
        </p:spPr>
        <p:txBody>
          <a:bodyPr/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fld id="{0DE4A5A3-0706-410C-AE17-480D48BFD32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0672BCC-9669-4246-994D-DB0589D0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3169" y="0"/>
            <a:ext cx="4968875" cy="393305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CB572AE-9A8E-4381-B354-996AB7687E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6710" y="1611939"/>
            <a:ext cx="4203290" cy="35794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F2E154A-FC48-4A19-B50E-6546E80A5A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39916" y="2964426"/>
            <a:ext cx="3428000" cy="389357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103" y="2996952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6E0721-43F0-46E5-896D-C368B41B693C}"/>
              </a:ext>
            </a:extLst>
          </p:cNvPr>
          <p:cNvSpPr txBox="1"/>
          <p:nvPr userDrawn="1"/>
        </p:nvSpPr>
        <p:spPr>
          <a:xfrm>
            <a:off x="382148" y="6351830"/>
            <a:ext cx="961324" cy="1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b="1" dirty="0">
                <a:solidFill>
                  <a:schemeClr val="accent1"/>
                </a:solidFill>
                <a:latin typeface="+mj-lt"/>
              </a:rPr>
              <a:t>© </a:t>
            </a:r>
            <a:r>
              <a:rPr lang="de-CH" sz="1050" b="1" dirty="0" err="1">
                <a:solidFill>
                  <a:schemeClr val="accent1"/>
                </a:solidFill>
                <a:latin typeface="+mj-lt"/>
              </a:rPr>
              <a:t>aeesuisse</a:t>
            </a:r>
            <a:endParaRPr lang="de-CH" sz="105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CD22FCC-80F8-F643-91D9-88F0814BC2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888"/>
            <a:ext cx="2263552" cy="10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61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enster, Esstisch enthält.&#10;&#10;Automatisch generierte Beschreibung">
            <a:extLst>
              <a:ext uri="{FF2B5EF4-FFF2-40B4-BE49-F238E27FC236}">
                <a16:creationId xmlns:a16="http://schemas.microsoft.com/office/drawing/2014/main" id="{8E14030D-A7E6-4B4C-ABD9-5D5A76416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"/>
            <a:ext cx="12192000" cy="68564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6195" y="3288265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48528" y="6341366"/>
            <a:ext cx="990000" cy="144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9FBB175-75E5-48CA-B35D-15D050DD49DD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9395FF-32B0-4933-99D0-DB8148BEBD1F}"/>
              </a:ext>
            </a:extLst>
          </p:cNvPr>
          <p:cNvSpPr txBox="1"/>
          <p:nvPr userDrawn="1"/>
        </p:nvSpPr>
        <p:spPr>
          <a:xfrm>
            <a:off x="9856458" y="6341366"/>
            <a:ext cx="9613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CH" sz="110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BBC042-3277-1A44-9BFE-CF5D0BFE7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800" y="0"/>
            <a:ext cx="2264400" cy="10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5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Hintergrund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851A1F9-411D-4E7B-847C-40BA6919B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6195" y="3288265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48528" y="6341366"/>
            <a:ext cx="990000" cy="144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9FBB175-75E5-48CA-B35D-15D050DD49DD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9395FF-32B0-4933-99D0-DB8148BEBD1F}"/>
              </a:ext>
            </a:extLst>
          </p:cNvPr>
          <p:cNvSpPr txBox="1"/>
          <p:nvPr userDrawn="1"/>
        </p:nvSpPr>
        <p:spPr>
          <a:xfrm>
            <a:off x="9856458" y="6341366"/>
            <a:ext cx="9613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CH" sz="110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6BDFCD-9D02-B44A-AC43-6B184DB45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00" y="0"/>
            <a:ext cx="2264400" cy="10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19-9D89-4426-BD6A-083D31FB77B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5FDFE01-EE6F-4FC3-B1E7-72420CBC0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 dirty="0"/>
              <a:t>Übertitel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96287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492" y="1144587"/>
            <a:ext cx="9145016" cy="5461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A4E8-4A59-4211-9482-A3F8B25D3A6B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A35BC59-0F26-4FBD-AE39-328B134D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EB8D3DD-927B-4428-929D-AAD5D73B8D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3492" y="2232454"/>
            <a:ext cx="4186800" cy="371787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1AE288E-32F4-4566-88BB-D346B36514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73620" y="2232454"/>
            <a:ext cx="4186800" cy="371787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605C02A-C436-BD4A-85F7-10B0A2809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5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2227540"/>
            <a:ext cx="6846627" cy="371786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D94EC-F78F-465B-B6F7-E21ACD98EB7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C1F8EAE-372F-449E-BB82-C842852A76F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246834" y="2232454"/>
            <a:ext cx="3413586" cy="371787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D8B06E-F8E2-CE44-91AD-39614CDC1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1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gross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75413"/>
            <a:ext cx="5904000" cy="343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1F542D-2AB3-4D80-82BD-D20E83CB7484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BA0C32B-2DDB-4894-8EF7-93BA07D0DD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7827" y="2275413"/>
            <a:ext cx="5904000" cy="343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2F1B048-CEB2-6C42-B76C-821BCDA9C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3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6369" y="2275413"/>
            <a:ext cx="4194000" cy="266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946E45-7DE7-49F7-B7BB-A3DFFF9B76A5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BA0C32B-2DDB-4894-8EF7-93BA07D0DD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1632" y="2275413"/>
            <a:ext cx="4194000" cy="266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A6EBEB-9FC2-9344-AEC0-D23938C1D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38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492" y="1144587"/>
            <a:ext cx="9145016" cy="5461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3492" y="2284263"/>
            <a:ext cx="2664000" cy="279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A4D5E6-A64C-48E1-8561-0C422E84FF61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BA0C32B-2DDB-4894-8EF7-93BA07D0DD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3608" y="2284263"/>
            <a:ext cx="2286000" cy="248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DBEB2977-AE49-4B65-84E1-389BDB6C6A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8954" y="3414224"/>
            <a:ext cx="3042000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929708A-CFEC-4BA9-9E17-72FB098D26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23492" y="5195989"/>
            <a:ext cx="2664000" cy="51742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de-CH" noProof="0"/>
              <a:t>Beschriftung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B3DDF8BA-CF65-4E92-9BD7-2E78F74B86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8954" y="5702682"/>
            <a:ext cx="3042000" cy="51742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de-CH" noProof="0"/>
              <a:t>Beschriftung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864C013C-7754-4BED-B39A-25E18FD849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3608" y="4872029"/>
            <a:ext cx="2286000" cy="51742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de-CH" noProof="0"/>
              <a:t>Beschriftung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CB0346-88E2-554F-9457-648A9E91B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96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45F256E0-37EC-467E-AF02-98E62369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0FC3C217-BAAA-404C-BCD8-493F8943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5641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492" y="1262358"/>
            <a:ext cx="9145016" cy="3966842"/>
          </a:xfrm>
        </p:spPr>
        <p:txBody>
          <a:bodyPr/>
          <a:lstStyle>
            <a:lvl1pPr>
              <a:lnSpc>
                <a:spcPct val="107000"/>
              </a:lnSpc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64EF2-C7A2-4D22-BB33-259841996D1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D43C43-CA08-4313-8C07-9728B9770EA7}"/>
              </a:ext>
            </a:extLst>
          </p:cNvPr>
          <p:cNvSpPr txBox="1"/>
          <p:nvPr userDrawn="1"/>
        </p:nvSpPr>
        <p:spPr>
          <a:xfrm>
            <a:off x="382149" y="6381328"/>
            <a:ext cx="648000" cy="13080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85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85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9BE85FF-6CA0-4A0C-BE53-18D1F350B108}"/>
              </a:ext>
            </a:extLst>
          </p:cNvPr>
          <p:cNvCxnSpPr/>
          <p:nvPr userDrawn="1"/>
        </p:nvCxnSpPr>
        <p:spPr>
          <a:xfrm>
            <a:off x="379344" y="6334104"/>
            <a:ext cx="114277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1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enster, Esstisch enthält.&#10;&#10;Automatisch generierte Beschreibung">
            <a:extLst>
              <a:ext uri="{FF2B5EF4-FFF2-40B4-BE49-F238E27FC236}">
                <a16:creationId xmlns:a16="http://schemas.microsoft.com/office/drawing/2014/main" id="{8E14030D-A7E6-4B4C-ABD9-5D5A76416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"/>
            <a:ext cx="12192000" cy="68564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6195" y="3288265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48528" y="6341366"/>
            <a:ext cx="990000" cy="144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9FBB175-75E5-48CA-B35D-15D050DD49DD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9395FF-32B0-4933-99D0-DB8148BEBD1F}"/>
              </a:ext>
            </a:extLst>
          </p:cNvPr>
          <p:cNvSpPr txBox="1"/>
          <p:nvPr userDrawn="1"/>
        </p:nvSpPr>
        <p:spPr>
          <a:xfrm>
            <a:off x="9856458" y="6341366"/>
            <a:ext cx="9613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CH" sz="110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025AE2-22B0-884B-A515-9D293D99B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0"/>
            <a:ext cx="2263552" cy="10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87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7197" y="1435333"/>
            <a:ext cx="9145016" cy="3377652"/>
          </a:xfrm>
        </p:spPr>
        <p:txBody>
          <a:bodyPr anchor="ctr"/>
          <a:lstStyle>
            <a:lvl1pPr algn="ctr">
              <a:lnSpc>
                <a:spcPct val="89000"/>
              </a:lnSpc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70837-1C58-4A84-9FD0-60575111FA84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5FDFE01-EE6F-4FC3-B1E7-72420CBC0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197" y="5101182"/>
            <a:ext cx="9137606" cy="380045"/>
          </a:xfrm>
        </p:spPr>
        <p:txBody>
          <a:bodyPr/>
          <a:lstStyle>
            <a:lvl1pPr algn="ctr">
              <a:defRPr sz="115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/>
              <a:t>Autor hinzufügen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578DDA-A196-8747-A760-E9F76163728B}"/>
              </a:ext>
            </a:extLst>
          </p:cNvPr>
          <p:cNvSpPr/>
          <p:nvPr userDrawn="1"/>
        </p:nvSpPr>
        <p:spPr>
          <a:xfrm>
            <a:off x="335360" y="6354000"/>
            <a:ext cx="1080120" cy="196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E248211-4B8B-4E60-85FC-A48F13EB846C}"/>
              </a:ext>
            </a:extLst>
          </p:cNvPr>
          <p:cNvCxnSpPr/>
          <p:nvPr userDrawn="1"/>
        </p:nvCxnSpPr>
        <p:spPr>
          <a:xfrm>
            <a:off x="379344" y="6334104"/>
            <a:ext cx="11427702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4E16AC17-8C9C-47CB-9DF2-A871FB9DE8DD}"/>
              </a:ext>
            </a:extLst>
          </p:cNvPr>
          <p:cNvSpPr txBox="1"/>
          <p:nvPr userDrawn="1"/>
        </p:nvSpPr>
        <p:spPr>
          <a:xfrm>
            <a:off x="382148" y="6381328"/>
            <a:ext cx="1033331" cy="13080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85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85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717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orange">
    <p:bg>
      <p:bgPr>
        <a:solidFill>
          <a:srgbClr val="D6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7197" y="1435333"/>
            <a:ext cx="9145016" cy="3377652"/>
          </a:xfrm>
        </p:spPr>
        <p:txBody>
          <a:bodyPr anchor="ctr"/>
          <a:lstStyle>
            <a:lvl1pPr algn="ctr">
              <a:lnSpc>
                <a:spcPct val="89000"/>
              </a:lnSpc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C70837-1C58-4A84-9FD0-60575111FA84}" type="datetime6">
              <a:rPr lang="de-CH" smtClean="0"/>
              <a:pPr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5FDFE01-EE6F-4FC3-B1E7-72420CBC0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197" y="5101182"/>
            <a:ext cx="9137606" cy="380045"/>
          </a:xfrm>
        </p:spPr>
        <p:txBody>
          <a:bodyPr/>
          <a:lstStyle>
            <a:lvl1pPr algn="ctr">
              <a:defRPr sz="115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/>
              <a:t>Autor hinzufügen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578DDA-A196-8747-A760-E9F76163728B}"/>
              </a:ext>
            </a:extLst>
          </p:cNvPr>
          <p:cNvSpPr/>
          <p:nvPr userDrawn="1"/>
        </p:nvSpPr>
        <p:spPr>
          <a:xfrm>
            <a:off x="335360" y="6354000"/>
            <a:ext cx="1080120" cy="1965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E248211-4B8B-4E60-85FC-A48F13EB846C}"/>
              </a:ext>
            </a:extLst>
          </p:cNvPr>
          <p:cNvCxnSpPr/>
          <p:nvPr userDrawn="1"/>
        </p:nvCxnSpPr>
        <p:spPr>
          <a:xfrm>
            <a:off x="379344" y="6334104"/>
            <a:ext cx="1142770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4E16AC17-8C9C-47CB-9DF2-A871FB9DE8DD}"/>
              </a:ext>
            </a:extLst>
          </p:cNvPr>
          <p:cNvSpPr txBox="1"/>
          <p:nvPr userDrawn="1"/>
        </p:nvSpPr>
        <p:spPr>
          <a:xfrm>
            <a:off x="382148" y="6381328"/>
            <a:ext cx="1033331" cy="130805"/>
          </a:xfrm>
          <a:prstGeom prst="rect">
            <a:avLst/>
          </a:prstGeom>
          <a:solidFill>
            <a:srgbClr val="D6EDEC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850" b="1" dirty="0" err="1">
                <a:solidFill>
                  <a:schemeClr val="tx1"/>
                </a:solidFill>
                <a:latin typeface="+mj-lt"/>
              </a:rPr>
              <a:t>aeesuisse</a:t>
            </a:r>
            <a:endParaRPr lang="de-CH" sz="8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990B09-468A-7181-F87A-EA0423445471}"/>
              </a:ext>
            </a:extLst>
          </p:cNvPr>
          <p:cNvSpPr/>
          <p:nvPr userDrawn="1"/>
        </p:nvSpPr>
        <p:spPr>
          <a:xfrm>
            <a:off x="335360" y="6165304"/>
            <a:ext cx="11593288" cy="504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4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59A5BCE-31B2-4529-8E67-87D7BDAAF26A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B38C860-A52A-4A51-AB08-28D6550B27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BE6B56-AA70-4A1F-9CBA-0F12D5D92978}"/>
              </a:ext>
            </a:extLst>
          </p:cNvPr>
          <p:cNvSpPr txBox="1"/>
          <p:nvPr userDrawn="1"/>
        </p:nvSpPr>
        <p:spPr>
          <a:xfrm>
            <a:off x="2765630" y="6381328"/>
            <a:ext cx="666074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 err="1">
                <a:solidFill>
                  <a:schemeClr val="bg1"/>
                </a:solidFill>
              </a:rPr>
              <a:t>aeesuisse</a:t>
            </a:r>
            <a:r>
              <a:rPr lang="de-DE" sz="1050" dirty="0">
                <a:solidFill>
                  <a:schemeClr val="bg1"/>
                </a:solidFill>
              </a:rPr>
              <a:t>, Falkenplatz 11, Postfach, 3001 Bern, 031 301 89 62, info@aeesuisse.ch</a:t>
            </a:r>
            <a:endParaRPr lang="de-CH" sz="105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074FAF-7AB1-4F0B-AF40-A3F3A6EADED0}"/>
              </a:ext>
            </a:extLst>
          </p:cNvPr>
          <p:cNvSpPr txBox="1"/>
          <p:nvPr userDrawn="1"/>
        </p:nvSpPr>
        <p:spPr>
          <a:xfrm>
            <a:off x="1523492" y="3021196"/>
            <a:ext cx="9145016" cy="8156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CH" sz="5300" dirty="0" err="1">
                <a:solidFill>
                  <a:schemeClr val="bg1"/>
                </a:solidFill>
              </a:rPr>
              <a:t>aeesuisse.ch</a:t>
            </a:r>
            <a:endParaRPr lang="de-CH" sz="5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59A5BCE-31B2-4529-8E67-87D7BDAAF26A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90684" y="17066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B38C860-A52A-4A51-AB08-28D6550B27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BE6B56-AA70-4A1F-9CBA-0F12D5D92978}"/>
              </a:ext>
            </a:extLst>
          </p:cNvPr>
          <p:cNvSpPr txBox="1"/>
          <p:nvPr userDrawn="1"/>
        </p:nvSpPr>
        <p:spPr>
          <a:xfrm>
            <a:off x="2765630" y="6381328"/>
            <a:ext cx="666074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 err="1">
                <a:solidFill>
                  <a:schemeClr val="accent3"/>
                </a:solidFill>
              </a:rPr>
              <a:t>aeesuisse</a:t>
            </a:r>
            <a:r>
              <a:rPr lang="de-DE" sz="1050" dirty="0">
                <a:solidFill>
                  <a:schemeClr val="accent3"/>
                </a:solidFill>
              </a:rPr>
              <a:t>, Falkenplatz 11, Postfach, 3001 Bern, 031 301 89 62, info@aeesuisse.ch</a:t>
            </a:r>
            <a:endParaRPr lang="de-CH" sz="1050" dirty="0">
              <a:solidFill>
                <a:schemeClr val="accent3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074FAF-7AB1-4F0B-AF40-A3F3A6EADED0}"/>
              </a:ext>
            </a:extLst>
          </p:cNvPr>
          <p:cNvSpPr txBox="1"/>
          <p:nvPr userDrawn="1"/>
        </p:nvSpPr>
        <p:spPr>
          <a:xfrm>
            <a:off x="1523492" y="3021196"/>
            <a:ext cx="9145016" cy="8156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CH" sz="5300" dirty="0" err="1">
                <a:solidFill>
                  <a:schemeClr val="accent3"/>
                </a:solidFill>
              </a:rPr>
              <a:t>aeesuisse.ch</a:t>
            </a:r>
            <a:endParaRPr lang="de-CH" sz="5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89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CA12-B03A-4975-97B9-1E0D943D6B2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B21D84-6BB0-9047-8EA4-208DB23FD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4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DDF8-9181-478F-9B9C-40AB4857FDF6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10EE36-0CC4-9049-AAD9-FFF64AC5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800" y="0"/>
            <a:ext cx="2261283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Hintergrund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851A1F9-411D-4E7B-847C-40BA6919B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6195" y="3288265"/>
            <a:ext cx="7196189" cy="2918166"/>
          </a:xfrm>
        </p:spPr>
        <p:txBody>
          <a:bodyPr anchor="b"/>
          <a:lstStyle>
            <a:lvl1pPr algn="l">
              <a:defRPr sz="60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48528" y="6341366"/>
            <a:ext cx="990000" cy="144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9FBB175-75E5-48CA-B35D-15D050DD49DD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54684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9395FF-32B0-4933-99D0-DB8148BEBD1F}"/>
              </a:ext>
            </a:extLst>
          </p:cNvPr>
          <p:cNvSpPr txBox="1"/>
          <p:nvPr userDrawn="1"/>
        </p:nvSpPr>
        <p:spPr>
          <a:xfrm>
            <a:off x="9856458" y="6341366"/>
            <a:ext cx="9613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>
                <a:solidFill>
                  <a:schemeClr val="bg1"/>
                </a:solidFill>
                <a:latin typeface="+mj-lt"/>
              </a:rPr>
              <a:t>© </a:t>
            </a:r>
            <a:r>
              <a:rPr lang="de-CH" sz="1100" b="1" dirty="0" err="1">
                <a:solidFill>
                  <a:schemeClr val="bg1"/>
                </a:solidFill>
                <a:latin typeface="+mj-lt"/>
              </a:rPr>
              <a:t>aeesuisse</a:t>
            </a:r>
            <a:endParaRPr lang="de-CH" sz="11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1AAC5B-4250-564D-A32E-E5E9D0F41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0"/>
            <a:ext cx="2263552" cy="10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19-9D89-4426-BD6A-083D31FB77B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5FDFE01-EE6F-4FC3-B1E7-72420CBC0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492" y="1144587"/>
            <a:ext cx="9145016" cy="5461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A4E8-4A59-4211-9482-A3F8B25D3A6B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A35BC59-0F26-4FBD-AE39-328B134D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EB8D3DD-927B-4428-929D-AAD5D73B8D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3492" y="2232454"/>
            <a:ext cx="4186800" cy="371787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1AE288E-32F4-4566-88BB-D346B36514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73620" y="2232454"/>
            <a:ext cx="4186800" cy="371787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2227540"/>
            <a:ext cx="6846627" cy="371786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D94EC-F78F-465B-B6F7-E21ACD98EB7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C1F8EAE-372F-449E-BB82-C842852A76F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246834" y="2232454"/>
            <a:ext cx="3413586" cy="371787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397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gross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75413"/>
            <a:ext cx="5904000" cy="343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1F542D-2AB3-4D80-82BD-D20E83CB7484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BA0C32B-2DDB-4894-8EF7-93BA07D0DD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7827" y="2275413"/>
            <a:ext cx="5904000" cy="343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41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6369" y="2275413"/>
            <a:ext cx="4194000" cy="266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946E45-7DE7-49F7-B7BB-A3DFFF9B76A5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D5771F-A401-4179-8C48-D977FB80A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7197" y="912591"/>
            <a:ext cx="9137606" cy="200025"/>
          </a:xfrm>
        </p:spPr>
        <p:txBody>
          <a:bodyPr/>
          <a:lstStyle>
            <a:lvl1pPr>
              <a:defRPr sz="1450">
                <a:solidFill>
                  <a:srgbClr val="808080"/>
                </a:solidFill>
              </a:defRPr>
            </a:lvl1pPr>
          </a:lstStyle>
          <a:p>
            <a:pPr lvl="0"/>
            <a:r>
              <a:rPr lang="de-CH" noProof="0"/>
              <a:t>Übertitel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BA0C32B-2DDB-4894-8EF7-93BA07D0DD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1632" y="2275413"/>
            <a:ext cx="4194000" cy="266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5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3492" y="1144587"/>
            <a:ext cx="9145016" cy="5461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3492" y="2232454"/>
            <a:ext cx="9145016" cy="3717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74887" y="6381328"/>
            <a:ext cx="1513384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2E74F85B-9190-4374-833B-90BBE96DE247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92219" y="6381328"/>
            <a:ext cx="7872875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64552" y="6381328"/>
            <a:ext cx="745299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F0D7CE-608E-4A22-ACFA-F6A96FF49241}"/>
              </a:ext>
            </a:extLst>
          </p:cNvPr>
          <p:cNvSpPr txBox="1"/>
          <p:nvPr userDrawn="1"/>
        </p:nvSpPr>
        <p:spPr>
          <a:xfrm>
            <a:off x="382149" y="6381328"/>
            <a:ext cx="6480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50" b="1" dirty="0" err="1">
                <a:latin typeface="+mj-lt"/>
              </a:rPr>
              <a:t>aeesuisse</a:t>
            </a:r>
            <a:endParaRPr lang="de-CH" sz="850" b="1" dirty="0">
              <a:latin typeface="+mj-lt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97D7EC4-6D20-40FB-B89A-46E11CAE5EA5}"/>
              </a:ext>
            </a:extLst>
          </p:cNvPr>
          <p:cNvCxnSpPr/>
          <p:nvPr userDrawn="1"/>
        </p:nvCxnSpPr>
        <p:spPr>
          <a:xfrm>
            <a:off x="379344" y="6334104"/>
            <a:ext cx="1142770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7" r:id="rId2"/>
    <p:sldLayoutId id="2147483672" r:id="rId3"/>
    <p:sldLayoutId id="2147483678" r:id="rId4"/>
    <p:sldLayoutId id="2147483659" r:id="rId5"/>
    <p:sldLayoutId id="2147483661" r:id="rId6"/>
    <p:sldLayoutId id="2147483666" r:id="rId7"/>
    <p:sldLayoutId id="2147483668" r:id="rId8"/>
    <p:sldLayoutId id="2147483675" r:id="rId9"/>
    <p:sldLayoutId id="2147483667" r:id="rId10"/>
    <p:sldLayoutId id="2147483679" r:id="rId11"/>
    <p:sldLayoutId id="2147483671" r:id="rId12"/>
    <p:sldLayoutId id="2147483669" r:id="rId13"/>
    <p:sldLayoutId id="2147483670" r:id="rId14"/>
    <p:sldLayoutId id="2147483676" r:id="rId15"/>
    <p:sldLayoutId id="2147483664" r:id="rId1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Font typeface="+mj-lt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3492" y="1144587"/>
            <a:ext cx="9145016" cy="5461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3492" y="2232454"/>
            <a:ext cx="9145016" cy="3717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23492" y="6397200"/>
            <a:ext cx="1513384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2E74F85B-9190-4374-833B-90BBE96DE247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15680" y="6397200"/>
            <a:ext cx="7449414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64552" y="6397200"/>
            <a:ext cx="745299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97D7EC4-6D20-40FB-B89A-46E11CAE5EA5}"/>
              </a:ext>
            </a:extLst>
          </p:cNvPr>
          <p:cNvCxnSpPr/>
          <p:nvPr userDrawn="1"/>
        </p:nvCxnSpPr>
        <p:spPr>
          <a:xfrm>
            <a:off x="379344" y="6334104"/>
            <a:ext cx="1142770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DEEA313-15B6-A441-BA12-6C923E831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b="38056"/>
          <a:stretch/>
        </p:blipFill>
        <p:spPr>
          <a:xfrm>
            <a:off x="263352" y="6237312"/>
            <a:ext cx="1224672" cy="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Font typeface="+mj-lt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107000"/>
        </a:lnSpc>
        <a:spcBef>
          <a:spcPts val="0"/>
        </a:spcBef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2BC531F-1F2D-92F0-7C18-81310F19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33"/>
          <a:stretch/>
        </p:blipFill>
        <p:spPr>
          <a:xfrm>
            <a:off x="3994625" y="4725144"/>
            <a:ext cx="1722107" cy="15114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9C5E51-77B4-F447-75FF-8541599EF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4684874"/>
            <a:ext cx="1684329" cy="12961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4F927FF-AD2B-C59A-922D-1F0AC10A62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458632"/>
            <a:ext cx="2495285" cy="249528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80CD35-A3E7-4AC7-9868-A77A2696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3AD622A-A795-4F56-B9EE-428D8FAB71D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67979" y="2788450"/>
            <a:ext cx="9140825" cy="2917825"/>
          </a:xfrm>
        </p:spPr>
        <p:txBody>
          <a:bodyPr/>
          <a:lstStyle/>
          <a:p>
            <a:r>
              <a:rPr lang="de-CH" sz="3200" dirty="0"/>
              <a:t>Parlamentarier Anlass </a:t>
            </a:r>
            <a:r>
              <a:rPr lang="de-CH" sz="3200" dirty="0" err="1"/>
              <a:t>aeesuisse</a:t>
            </a:r>
            <a:r>
              <a:rPr lang="de-CH" sz="3200" dirty="0"/>
              <a:t> beider Basel</a:t>
            </a:r>
            <a:br>
              <a:rPr lang="de-CH" sz="3200" dirty="0"/>
            </a:br>
            <a:r>
              <a:rPr lang="de-CH" sz="3200" dirty="0"/>
              <a:t>Aeneas Wanner</a:t>
            </a:r>
            <a:br>
              <a:rPr lang="de-CH" sz="3200" dirty="0"/>
            </a:br>
            <a:r>
              <a:rPr lang="de-CH" sz="2400" dirty="0"/>
              <a:t>Präsident </a:t>
            </a:r>
            <a:r>
              <a:rPr lang="de-CH" sz="2400" dirty="0" err="1"/>
              <a:t>aeesuisse</a:t>
            </a:r>
            <a:r>
              <a:rPr lang="de-CH" sz="2400" dirty="0"/>
              <a:t> beider Basel – CEO Energie Zukunft Schweiz AG</a:t>
            </a:r>
            <a:endParaRPr lang="de-CH" sz="3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72A8BB-D357-47C4-8FA5-D9BC1D4B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606-B91D-44CE-BE5E-8E24AE1A74DB}" type="datetime6">
              <a:rPr lang="de-CH" smtClean="0"/>
              <a:t>Oktober 23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DB0378-9657-0296-FC2E-A8CEA3A0F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7" y="332672"/>
            <a:ext cx="4549113" cy="22054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2F1C58-36E2-CB3D-AEF4-174F4D150E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69949"/>
          <a:stretch/>
        </p:blipFill>
        <p:spPr>
          <a:xfrm>
            <a:off x="695400" y="769649"/>
            <a:ext cx="5184576" cy="136093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0A4345A-4DF3-15B7-91A9-970E11B27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82" y="5261237"/>
            <a:ext cx="2495286" cy="7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4E7F9-6106-4E7E-8091-7D1B5DC4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</a:t>
            </a:r>
            <a:r>
              <a:rPr lang="de-CH" dirty="0" err="1"/>
              <a:t>aeesuisse</a:t>
            </a:r>
            <a:r>
              <a:rPr lang="de-CH" dirty="0"/>
              <a:t> beider Basel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17D864-A148-41E8-8FC5-59F5C933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492" y="1759988"/>
            <a:ext cx="6660740" cy="3717870"/>
          </a:xfrm>
        </p:spPr>
        <p:txBody>
          <a:bodyPr/>
          <a:lstStyle/>
          <a:p>
            <a:pPr marL="252000" indent="-252000"/>
            <a:r>
              <a:rPr lang="de-CH" sz="2000" dirty="0"/>
              <a:t>… </a:t>
            </a:r>
            <a:r>
              <a:rPr lang="de-DE" sz="2000" dirty="0"/>
              <a:t>vertritt die </a:t>
            </a:r>
            <a:r>
              <a:rPr lang="de-CH" sz="2000" dirty="0"/>
              <a:t>Interessen</a:t>
            </a:r>
            <a:r>
              <a:rPr lang="de-DE" sz="2000" dirty="0"/>
              <a:t> ihrer Unternehmen und Branchenverbände</a:t>
            </a:r>
          </a:p>
          <a:p>
            <a:pPr marL="252000" indent="-252000"/>
            <a:endParaRPr lang="de-DE" sz="2000" dirty="0"/>
          </a:p>
          <a:p>
            <a:pPr marL="252000" indent="-252000"/>
            <a:r>
              <a:rPr lang="de-DE" sz="2000" dirty="0"/>
              <a:t>... Setzt sich für eine erneuerbare und effiziente Energieversorgung aus der Region ein</a:t>
            </a:r>
          </a:p>
          <a:p>
            <a:pPr marL="252000" indent="-252000"/>
            <a:endParaRPr lang="de-DE" sz="2000" dirty="0"/>
          </a:p>
          <a:p>
            <a:pPr marL="252000" indent="-252000"/>
            <a:r>
              <a:rPr lang="de-DE" sz="2000" dirty="0"/>
              <a:t>... gestaltet aktiv die wirtschaftlichen und </a:t>
            </a:r>
            <a:br>
              <a:rPr lang="de-DE" sz="2000" dirty="0"/>
            </a:br>
            <a:r>
              <a:rPr lang="de-DE" sz="2000" dirty="0"/>
              <a:t>energiepolitischen Rahmenbedingungen –</a:t>
            </a:r>
            <a:br>
              <a:rPr lang="de-DE" sz="2000" dirty="0"/>
            </a:br>
            <a:r>
              <a:rPr lang="de-DE" sz="2000" dirty="0"/>
              <a:t>kantonal und national über ihre Dachorganisation </a:t>
            </a:r>
            <a:br>
              <a:rPr lang="de-DE" sz="2000" dirty="0"/>
            </a:br>
            <a:r>
              <a:rPr lang="de-DE" sz="2000" dirty="0"/>
              <a:t>mit 35‘000 angeschlossenen Unternehmen</a:t>
            </a:r>
          </a:p>
          <a:p>
            <a:pPr marL="252000" indent="-252000"/>
            <a:endParaRPr lang="de-DE" sz="2000" dirty="0"/>
          </a:p>
          <a:p>
            <a:pPr marL="252000" indent="-252000"/>
            <a:r>
              <a:rPr lang="de-DE" sz="2000" dirty="0"/>
              <a:t>... schafft dadurch mehr Investitions- und Planungssicherheit für ihre Mitglieder</a:t>
            </a: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B7BF1C-B373-411C-99C3-75DB7EE4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377D-A1C8-4B48-968C-4C2E8C2B0FDF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28189-B245-47E8-A3AC-BB3DE02B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511D5ED-DF26-4978-9DDB-70B21A764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Das ist die </a:t>
            </a:r>
            <a:r>
              <a:rPr lang="de-CH" dirty="0" err="1"/>
              <a:t>aeesuisse</a:t>
            </a:r>
            <a:r>
              <a:rPr lang="de-CH" dirty="0"/>
              <a:t> beider Basel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F9EC54-E41A-CB43-9434-6E609ADED6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60" y="1392386"/>
            <a:ext cx="4056375" cy="15752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17E413-363B-BB43-B38B-63E006A979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2928902"/>
            <a:ext cx="4111754" cy="23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B0B3A-E17B-8098-3C8E-603C27F3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Vorstand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0507FC-0CD0-2DFF-B475-38EE5036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4264" y="6381328"/>
            <a:ext cx="1513384" cy="144000"/>
          </a:xfrm>
        </p:spPr>
        <p:txBody>
          <a:bodyPr/>
          <a:lstStyle/>
          <a:p>
            <a:fld id="{A18CDE19-9D89-4426-BD6A-083D31FB77B0}" type="datetime6">
              <a:rPr lang="de-CH" smtClean="0"/>
              <a:t>Oktober 23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F82A33-7264-F758-DE37-B034E20A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3C66DF2-1DA4-B0E0-4153-313A86F74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Das ist die </a:t>
            </a:r>
            <a:r>
              <a:rPr lang="de-CH" dirty="0" err="1"/>
              <a:t>aeesuisse</a:t>
            </a:r>
            <a:r>
              <a:rPr lang="de-CH" dirty="0"/>
              <a:t> beider Basel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F216C7-021D-6779-ACAE-3CE374320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290" y="2055284"/>
            <a:ext cx="1513384" cy="21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B2E4BE-B652-F540-9553-D1EB4D3FF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529" y="2055284"/>
            <a:ext cx="1542857" cy="21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53A8FD1-94A2-3E5F-84BF-AD619FE173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976" y="2080102"/>
            <a:ext cx="1542857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CB29C5E-4C18-AFBD-BC43-0BA4F271DD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61554" y="2395228"/>
            <a:ext cx="2193273" cy="151338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FF96956-4FAA-FE3D-CE13-03440C055621}"/>
              </a:ext>
            </a:extLst>
          </p:cNvPr>
          <p:cNvSpPr txBox="1"/>
          <p:nvPr/>
        </p:nvSpPr>
        <p:spPr>
          <a:xfrm>
            <a:off x="899907" y="4437112"/>
            <a:ext cx="218014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Aeneas Wanner</a:t>
            </a:r>
          </a:p>
          <a:p>
            <a:pPr algn="ctr"/>
            <a:r>
              <a:rPr lang="de-DE" sz="1400" dirty="0"/>
              <a:t>Energie Zukunft Schweiz AG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A55018F-1F27-66D8-35E0-2AD325C7DCCE}"/>
              </a:ext>
            </a:extLst>
          </p:cNvPr>
          <p:cNvSpPr txBox="1"/>
          <p:nvPr/>
        </p:nvSpPr>
        <p:spPr>
          <a:xfrm>
            <a:off x="6038850" y="4401717"/>
            <a:ext cx="12503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1400" dirty="0"/>
              <a:t>Pierre Strub</a:t>
            </a:r>
            <a:br>
              <a:rPr lang="de-DE" sz="1400" dirty="0"/>
            </a:br>
            <a:r>
              <a:rPr lang="de-DE" sz="1400" dirty="0"/>
              <a:t> nachhaltig wirkt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E9D038E-A7F9-9FF7-8C8D-28208F5A3DA7}"/>
              </a:ext>
            </a:extLst>
          </p:cNvPr>
          <p:cNvSpPr txBox="1"/>
          <p:nvPr/>
        </p:nvSpPr>
        <p:spPr>
          <a:xfrm>
            <a:off x="3394736" y="4450419"/>
            <a:ext cx="19091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CH" sz="1400" dirty="0"/>
              <a:t>Désirée </a:t>
            </a:r>
            <a:r>
              <a:rPr lang="de-CH" sz="1400" dirty="0" err="1"/>
              <a:t>Jaun</a:t>
            </a:r>
            <a:br>
              <a:rPr lang="de-CH" sz="1400" dirty="0"/>
            </a:br>
            <a:r>
              <a:rPr lang="de-CH" sz="1400" dirty="0"/>
              <a:t>Gemeinderätin/Landrätin</a:t>
            </a:r>
            <a:endParaRPr lang="de-DE" sz="14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E380FD7-7330-D7F6-5BE1-EF72D06DAF33}"/>
              </a:ext>
            </a:extLst>
          </p:cNvPr>
          <p:cNvSpPr txBox="1"/>
          <p:nvPr/>
        </p:nvSpPr>
        <p:spPr>
          <a:xfrm>
            <a:off x="8241869" y="4397709"/>
            <a:ext cx="141660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CH" sz="1400" dirty="0"/>
              <a:t>Thomas Tribelhorn</a:t>
            </a:r>
            <a:br>
              <a:rPr lang="de-CH" sz="1400" dirty="0"/>
            </a:br>
            <a:r>
              <a:rPr lang="de-CH" sz="1400" dirty="0"/>
              <a:t>ADEV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3833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124ED-A454-CC74-DD1D-C3239744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492" y="1144587"/>
            <a:ext cx="9901100" cy="546101"/>
          </a:xfrm>
        </p:spPr>
        <p:txBody>
          <a:bodyPr/>
          <a:lstStyle/>
          <a:p>
            <a:r>
              <a:rPr lang="de-DE" dirty="0"/>
              <a:t>Die Entwicklungen der kantonalen Energiepolitik…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314EA1-8E39-6773-0E4A-42B469E4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787" y="1852119"/>
            <a:ext cx="9145016" cy="2729009"/>
          </a:xfrm>
        </p:spPr>
        <p:txBody>
          <a:bodyPr/>
          <a:lstStyle/>
          <a:p>
            <a:r>
              <a:rPr lang="de-DE" dirty="0"/>
              <a:t>Die Expertenstellungnahme der </a:t>
            </a:r>
            <a:r>
              <a:rPr lang="de-DE" dirty="0" err="1"/>
              <a:t>MuKEn</a:t>
            </a:r>
            <a:r>
              <a:rPr lang="de-DE" dirty="0"/>
              <a:t> 2025 beinhaltet</a:t>
            </a:r>
          </a:p>
          <a:p>
            <a:endParaRPr lang="de-DE" dirty="0"/>
          </a:p>
          <a:p>
            <a:r>
              <a:rPr lang="de-DE" b="1" dirty="0"/>
              <a:t>Heizungsersatz: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Heizungsersatz erfolgt grundsätzlich mit erneuerbarer Energie.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 2050 sind alle Wärmeerzeugungsanlagen, welche mit Brennstoffen betrieben werden, vollständig mit erneuerbaren Brennstoffen zu betreiben.</a:t>
            </a:r>
          </a:p>
          <a:p>
            <a:endParaRPr lang="de-DE" dirty="0"/>
          </a:p>
          <a:p>
            <a:r>
              <a:rPr lang="de-DE" b="1" dirty="0"/>
              <a:t>Eigenstromerzeugung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Ausweitung der Eigenstromerzeugung von Neubauten auch auf Dachsanierungen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53041D-6010-23DE-D852-22712675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19-9D89-4426-BD6A-083D31FB77B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45DDC2-15E3-87C1-8F34-B65FB950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55C1D3-2EE3-ABF2-342C-2B5A9066C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1E2F83E-7B5F-5291-6FD5-913B3647893B}"/>
              </a:ext>
            </a:extLst>
          </p:cNvPr>
          <p:cNvSpPr txBox="1">
            <a:spLocks/>
          </p:cNvSpPr>
          <p:nvPr/>
        </p:nvSpPr>
        <p:spPr>
          <a:xfrm>
            <a:off x="1415480" y="4581128"/>
            <a:ext cx="9145016" cy="5461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…werden bereits heute umgesetzt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2A1F4C1-ACE2-17F3-C4AE-2C427800FBDC}"/>
              </a:ext>
            </a:extLst>
          </p:cNvPr>
          <p:cNvSpPr txBox="1">
            <a:spLocks/>
          </p:cNvSpPr>
          <p:nvPr/>
        </p:nvSpPr>
        <p:spPr>
          <a:xfrm>
            <a:off x="1519787" y="5287706"/>
            <a:ext cx="9145016" cy="6577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+mj-lt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Stimmbevölkerung das Kanton Uri sagt dazu JA mit 68% der Stimmen am 22.10.23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18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95AE-EDA4-CD4A-8A68-739EDA0A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der kantonalen Klimapolitik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A305B6-02C6-B8B5-B599-B7871782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DE19-9D89-4426-BD6A-083D31FB77B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597468-4FC2-2321-9DBA-AA2F1A03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0ABE66D-0B42-39C3-106E-585B80A9C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816A7D78-CEDE-B2E9-31BE-00BD6E33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689799"/>
            <a:ext cx="6336704" cy="4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3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CD7DAA-61FB-4860-A558-7864A85E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3C43-1C46-464D-9AEF-26E867EEB7B0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97667-CB36-4132-BA53-C3A3DDED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C0F66B-21DA-4001-88ED-AA4B5B15947F}"/>
              </a:ext>
            </a:extLst>
          </p:cNvPr>
          <p:cNvSpPr txBox="1"/>
          <p:nvPr/>
        </p:nvSpPr>
        <p:spPr>
          <a:xfrm>
            <a:off x="1487488" y="1556792"/>
            <a:ext cx="82089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4800" dirty="0">
                <a:solidFill>
                  <a:schemeClr val="bg1"/>
                </a:solidFill>
              </a:rPr>
              <a:t>Danke. </a:t>
            </a:r>
          </a:p>
        </p:txBody>
      </p:sp>
    </p:spTree>
    <p:extLst>
      <p:ext uri="{BB962C8B-B14F-4D97-AF65-F5344CB8AC3E}">
        <p14:creationId xmlns:p14="http://schemas.microsoft.com/office/powerpoint/2010/main" val="283981980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AEE Suis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C77"/>
      </a:accent1>
      <a:accent2>
        <a:srgbClr val="E84E0F"/>
      </a:accent2>
      <a:accent3>
        <a:srgbClr val="CB0B0B"/>
      </a:accent3>
      <a:accent4>
        <a:srgbClr val="EABB0E"/>
      </a:accent4>
      <a:accent5>
        <a:srgbClr val="56AFCE"/>
      </a:accent5>
      <a:accent6>
        <a:srgbClr val="88C53F"/>
      </a:accent6>
      <a:hlink>
        <a:srgbClr val="0563C1"/>
      </a:hlink>
      <a:folHlink>
        <a:srgbClr val="954F72"/>
      </a:folHlink>
    </a:clrScheme>
    <a:fontScheme name="AEE Suisse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AEE Suisse V3.potx" id="{37DDBB4A-3DE7-4E41-BC9F-48AC08CB165A}" vid="{EDF04F94-BEDE-47CF-A146-D5C3F1F7392E}"/>
    </a:ext>
  </a:extLst>
</a:theme>
</file>

<file path=ppt/theme/theme2.xml><?xml version="1.0" encoding="utf-8"?>
<a:theme xmlns:a="http://schemas.openxmlformats.org/drawingml/2006/main" name="1_Benutzerdefiniertes Design">
  <a:themeElements>
    <a:clrScheme name="Benutzerdefiniert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49B8"/>
      </a:accent1>
      <a:accent2>
        <a:srgbClr val="FF701B"/>
      </a:accent2>
      <a:accent3>
        <a:srgbClr val="236C79"/>
      </a:accent3>
      <a:accent4>
        <a:srgbClr val="B8B8B8"/>
      </a:accent4>
      <a:accent5>
        <a:srgbClr val="D2EDE9"/>
      </a:accent5>
      <a:accent6>
        <a:srgbClr val="F3F3F3"/>
      </a:accent6>
      <a:hlink>
        <a:srgbClr val="FF701B"/>
      </a:hlink>
      <a:folHlink>
        <a:srgbClr val="236C79"/>
      </a:folHlink>
    </a:clrScheme>
    <a:fontScheme name="AEE Suisse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AEE Suisse V3.potx" id="{37DDBB4A-3DE7-4E41-BC9F-48AC08CB165A}" vid="{EDF04F94-BEDE-47CF-A146-D5C3F1F7392E}"/>
    </a:ext>
  </a:extLst>
</a:theme>
</file>

<file path=ppt/theme/theme3.xml><?xml version="1.0" encoding="utf-8"?>
<a:theme xmlns:a="http://schemas.openxmlformats.org/drawingml/2006/main" name="Office Theme">
  <a:themeElements>
    <a:clrScheme name="AEE Suis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C77"/>
      </a:accent1>
      <a:accent2>
        <a:srgbClr val="E84E0F"/>
      </a:accent2>
      <a:accent3>
        <a:srgbClr val="CB0B0B"/>
      </a:accent3>
      <a:accent4>
        <a:srgbClr val="EABB0E"/>
      </a:accent4>
      <a:accent5>
        <a:srgbClr val="56AFCE"/>
      </a:accent5>
      <a:accent6>
        <a:srgbClr val="88C53F"/>
      </a:accent6>
      <a:hlink>
        <a:srgbClr val="0563C1"/>
      </a:hlink>
      <a:folHlink>
        <a:srgbClr val="954F72"/>
      </a:folHlink>
    </a:clrScheme>
    <a:fontScheme name="AEE Suisse">
      <a:majorFont>
        <a:latin typeface="Arial Nova Ligh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EE Suis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C77"/>
      </a:accent1>
      <a:accent2>
        <a:srgbClr val="E84E0F"/>
      </a:accent2>
      <a:accent3>
        <a:srgbClr val="CB0B0B"/>
      </a:accent3>
      <a:accent4>
        <a:srgbClr val="EABB0E"/>
      </a:accent4>
      <a:accent5>
        <a:srgbClr val="56AFCE"/>
      </a:accent5>
      <a:accent6>
        <a:srgbClr val="88C53F"/>
      </a:accent6>
      <a:hlink>
        <a:srgbClr val="0563C1"/>
      </a:hlink>
      <a:folHlink>
        <a:srgbClr val="954F72"/>
      </a:folHlink>
    </a:clrScheme>
    <a:fontScheme name="AEE Suisse">
      <a:majorFont>
        <a:latin typeface="Arial Nova Ligh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0" ma:contentTypeDescription="Ein neues Dokument erstellen." ma:contentTypeScope="" ma:versionID="237da9f458a28dd077b9dd30b6e07580">
  <xsd:schema xmlns:xsd="http://www.w3.org/2001/XMLSchema" xmlns:xs="http://www.w3.org/2001/XMLSchema" xmlns:p="http://schemas.microsoft.com/office/2006/metadata/properties" xmlns:ns2="c9077d15-72ed-4fec-bcfe-3472729e9195" targetNamespace="http://schemas.microsoft.com/office/2006/metadata/properties" ma:root="true" ma:fieldsID="9517002d9439a50c918b241261f31275" ns2:_="">
    <xsd:import namespace="c9077d15-72ed-4fec-bcfe-3472729e91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955C4D-3D03-4B28-A5C2-A9A0B66B0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200</Words>
  <Application>Microsoft Macintosh PowerPoint</Application>
  <PresentationFormat>Breitbild</PresentationFormat>
  <Paragraphs>42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Arial Nova</vt:lpstr>
      <vt:lpstr>Arial Nova Light</vt:lpstr>
      <vt:lpstr>Symbol</vt:lpstr>
      <vt:lpstr>arial</vt:lpstr>
      <vt:lpstr>Benutzerdefiniertes Design</vt:lpstr>
      <vt:lpstr>1_Benutzerdefiniertes Design</vt:lpstr>
      <vt:lpstr>Parlamentarier Anlass aeesuisse beider Basel Aeneas Wanner Präsident aeesuisse beider Basel – CEO Energie Zukunft Schweiz AG</vt:lpstr>
      <vt:lpstr>Die aeesuisse beider Basel …</vt:lpstr>
      <vt:lpstr>Vorstand</vt:lpstr>
      <vt:lpstr>Die Entwicklungen der kantonalen Energiepolitik…</vt:lpstr>
      <vt:lpstr>Entwicklung der kantonalen Klimapolitik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Textformatierung</dc:title>
  <dc:creator>Sys Admin</dc:creator>
  <cp:lastModifiedBy>Raoul Knittel</cp:lastModifiedBy>
  <cp:revision>12</cp:revision>
  <dcterms:created xsi:type="dcterms:W3CDTF">2021-10-06T12:06:49Z</dcterms:created>
  <dcterms:modified xsi:type="dcterms:W3CDTF">2023-10-31T15:17:06Z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</Properties>
</file>